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Old Standard TT"/>
      <p:regular r:id="rId17"/>
      <p:bold r:id="rId18"/>
      <p: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OldStandardT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ldStandardTT-italic.fntdata"/><Relationship Id="rId6" Type="http://schemas.openxmlformats.org/officeDocument/2006/relationships/slide" Target="slides/slide1.xml"/><Relationship Id="rId18" Type="http://schemas.openxmlformats.org/officeDocument/2006/relationships/font" Target="fonts/OldStandardT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3a5f46eb9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3a5f46eb9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3a5f46eb94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3a5f46eb94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3a5f46eb94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13a5f46eb94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3a5f46eb9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3a5f46eb9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3a5f46eb94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3a5f46eb9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3a5f46eb94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3a5f46eb94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3a5f46eb94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3a5f46eb94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a5f46eb94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3a5f46eb9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3a5f46eb94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3a5f46eb94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3a5f46eb9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3a5f46eb9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3a5f46eb94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3a5f46eb94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Entire Text</a:t>
            </a:r>
            <a:endParaRPr/>
          </a:p>
        </p:txBody>
      </p:sp>
      <p:pic>
        <p:nvPicPr>
          <p:cNvPr id="60" name="Google Shape;60;p13"/>
          <p:cNvPicPr preferRelativeResize="0"/>
          <p:nvPr/>
        </p:nvPicPr>
        <p:blipFill>
          <a:blip r:embed="rId3">
            <a:alphaModFix/>
          </a:blip>
          <a:stretch>
            <a:fillRect/>
          </a:stretch>
        </p:blipFill>
        <p:spPr>
          <a:xfrm>
            <a:off x="5863150" y="1813250"/>
            <a:ext cx="3022525" cy="3297300"/>
          </a:xfrm>
          <a:prstGeom prst="rect">
            <a:avLst/>
          </a:prstGeom>
          <a:noFill/>
          <a:ln>
            <a:noFill/>
          </a:ln>
        </p:spPr>
      </p:pic>
      <p:sp>
        <p:nvSpPr>
          <p:cNvPr id="61" name="Google Shape;61;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Universal Declaration of Human Rights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26 through 27</a:t>
            </a:r>
            <a:endParaRPr/>
          </a:p>
        </p:txBody>
      </p:sp>
      <p:sp>
        <p:nvSpPr>
          <p:cNvPr id="123" name="Google Shape;123;p22"/>
          <p:cNvSpPr txBox="1"/>
          <p:nvPr>
            <p:ph idx="1" type="body"/>
          </p:nvPr>
        </p:nvSpPr>
        <p:spPr>
          <a:xfrm>
            <a:off x="311700" y="1011325"/>
            <a:ext cx="4421700" cy="383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770"/>
              <a:buNone/>
            </a:pPr>
            <a:r>
              <a:rPr lang="en" sz="1350"/>
              <a:t>26. Everyone has the </a:t>
            </a:r>
            <a:r>
              <a:rPr b="1" lang="en" sz="1350"/>
              <a:t>right to education</a:t>
            </a:r>
            <a:r>
              <a:rPr lang="en" sz="1350"/>
              <a:t>. Education shall be </a:t>
            </a:r>
            <a:r>
              <a:rPr b="1" lang="en" sz="1350"/>
              <a:t>free</a:t>
            </a:r>
            <a:r>
              <a:rPr lang="en" sz="1350"/>
              <a:t>, at least in the elementary and fundamental stages. </a:t>
            </a:r>
            <a:r>
              <a:rPr b="1" lang="en" sz="1350"/>
              <a:t>Elementary education</a:t>
            </a:r>
            <a:r>
              <a:rPr lang="en" sz="1350"/>
              <a:t> shall be </a:t>
            </a:r>
            <a:r>
              <a:rPr b="1" lang="en" sz="1350"/>
              <a:t>compulsory</a:t>
            </a:r>
            <a:r>
              <a:rPr lang="en" sz="1350"/>
              <a:t>. </a:t>
            </a:r>
            <a:r>
              <a:rPr b="1" lang="en" sz="1350"/>
              <a:t>Technical and professional education</a:t>
            </a:r>
            <a:r>
              <a:rPr lang="en" sz="1350"/>
              <a:t> shall be made </a:t>
            </a:r>
            <a:r>
              <a:rPr b="1" lang="en" sz="1350"/>
              <a:t>generally available</a:t>
            </a:r>
            <a:r>
              <a:rPr lang="en" sz="1350"/>
              <a:t> and </a:t>
            </a:r>
            <a:r>
              <a:rPr b="1" lang="en" sz="1350"/>
              <a:t>higher education</a:t>
            </a:r>
            <a:r>
              <a:rPr lang="en" sz="1350"/>
              <a:t> shall be e</a:t>
            </a:r>
            <a:r>
              <a:rPr b="1" lang="en" sz="1350"/>
              <a:t>qually accessible to all</a:t>
            </a:r>
            <a:r>
              <a:rPr lang="en" sz="1350"/>
              <a:t> on the basis of merit.</a:t>
            </a:r>
            <a:endParaRPr sz="1350"/>
          </a:p>
          <a:p>
            <a:pPr indent="0" lvl="0" marL="0" rtl="0" algn="l">
              <a:spcBef>
                <a:spcPts val="1200"/>
              </a:spcBef>
              <a:spcAft>
                <a:spcPts val="0"/>
              </a:spcAft>
              <a:buSzPts val="770"/>
              <a:buNone/>
            </a:pPr>
            <a:r>
              <a:rPr lang="en" sz="1350"/>
              <a:t>Education shall be directed to the </a:t>
            </a:r>
            <a:r>
              <a:rPr b="1" lang="en" sz="1350"/>
              <a:t>full development of the human personality</a:t>
            </a:r>
            <a:r>
              <a:rPr lang="en" sz="1350"/>
              <a:t> and to the </a:t>
            </a:r>
            <a:r>
              <a:rPr b="1" lang="en" sz="1350"/>
              <a:t>strengthening of respect</a:t>
            </a:r>
            <a:r>
              <a:rPr lang="en" sz="1350"/>
              <a:t> for human rights and fundamental freedoms. It shall promote understanding, tolerance and friendship among all nations, racial or religious groups, and shall further the activities of the United Nations for the maintenance of peace.</a:t>
            </a:r>
            <a:endParaRPr sz="1350"/>
          </a:p>
          <a:p>
            <a:pPr indent="0" lvl="0" marL="0" rtl="0" algn="l">
              <a:spcBef>
                <a:spcPts val="1200"/>
              </a:spcBef>
              <a:spcAft>
                <a:spcPts val="1200"/>
              </a:spcAft>
              <a:buSzPts val="770"/>
              <a:buNone/>
            </a:pPr>
            <a:r>
              <a:rPr b="1" lang="en" sz="1350"/>
              <a:t>Parents</a:t>
            </a:r>
            <a:r>
              <a:rPr lang="en" sz="1350"/>
              <a:t> have a </a:t>
            </a:r>
            <a:r>
              <a:rPr b="1" lang="en" sz="1350"/>
              <a:t>prior right to choose the kind of education</a:t>
            </a:r>
            <a:r>
              <a:rPr lang="en" sz="1350"/>
              <a:t> that shall be given to their children.</a:t>
            </a:r>
            <a:endParaRPr sz="1350"/>
          </a:p>
        </p:txBody>
      </p:sp>
      <p:sp>
        <p:nvSpPr>
          <p:cNvPr id="124" name="Google Shape;124;p22"/>
          <p:cNvSpPr txBox="1"/>
          <p:nvPr/>
        </p:nvSpPr>
        <p:spPr>
          <a:xfrm>
            <a:off x="4790800" y="1446625"/>
            <a:ext cx="4267800" cy="2612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350">
                <a:solidFill>
                  <a:schemeClr val="dk1"/>
                </a:solidFill>
                <a:latin typeface="Old Standard TT"/>
                <a:ea typeface="Old Standard TT"/>
                <a:cs typeface="Old Standard TT"/>
                <a:sym typeface="Old Standard TT"/>
              </a:rPr>
              <a:t>27. Everyone has the </a:t>
            </a:r>
            <a:r>
              <a:rPr b="1" lang="en" sz="1350">
                <a:solidFill>
                  <a:schemeClr val="dk1"/>
                </a:solidFill>
                <a:latin typeface="Old Standard TT"/>
                <a:ea typeface="Old Standard TT"/>
                <a:cs typeface="Old Standard TT"/>
                <a:sym typeface="Old Standard TT"/>
              </a:rPr>
              <a:t>right freely to participate in the cultural life of the community</a:t>
            </a:r>
            <a:r>
              <a:rPr lang="en" sz="1350">
                <a:solidFill>
                  <a:schemeClr val="dk1"/>
                </a:solidFill>
                <a:latin typeface="Old Standard TT"/>
                <a:ea typeface="Old Standard TT"/>
                <a:cs typeface="Old Standard TT"/>
                <a:sym typeface="Old Standard TT"/>
              </a:rPr>
              <a:t>, to enjoy the arts and to share in scientific advancement and its benefits.</a:t>
            </a:r>
            <a:endParaRPr sz="135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lang="en" sz="1350">
                <a:solidFill>
                  <a:schemeClr val="dk1"/>
                </a:solidFill>
                <a:latin typeface="Old Standard TT"/>
                <a:ea typeface="Old Standard TT"/>
                <a:cs typeface="Old Standard TT"/>
                <a:sym typeface="Old Standard TT"/>
              </a:rPr>
              <a:t>Everyone has the </a:t>
            </a:r>
            <a:r>
              <a:rPr b="1" lang="en" sz="1350">
                <a:solidFill>
                  <a:schemeClr val="dk1"/>
                </a:solidFill>
                <a:latin typeface="Old Standard TT"/>
                <a:ea typeface="Old Standard TT"/>
                <a:cs typeface="Old Standard TT"/>
                <a:sym typeface="Old Standard TT"/>
              </a:rPr>
              <a:t>right to the protection of the moral and material interests</a:t>
            </a:r>
            <a:r>
              <a:rPr lang="en" sz="1350">
                <a:solidFill>
                  <a:schemeClr val="dk1"/>
                </a:solidFill>
                <a:latin typeface="Old Standard TT"/>
                <a:ea typeface="Old Standard TT"/>
                <a:cs typeface="Old Standard TT"/>
                <a:sym typeface="Old Standard TT"/>
              </a:rPr>
              <a:t> resulting from any scientific, literary or artistic production of which he is the author.</a:t>
            </a:r>
            <a:endParaRPr sz="135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350">
                <a:solidFill>
                  <a:schemeClr val="dk1"/>
                </a:solidFill>
                <a:latin typeface="Old Standard TT"/>
                <a:ea typeface="Old Standard TT"/>
                <a:cs typeface="Old Standard TT"/>
                <a:sym typeface="Old Standard TT"/>
              </a:rPr>
              <a:t>26. Everyone is </a:t>
            </a:r>
            <a:r>
              <a:rPr b="1" lang="en" sz="1350">
                <a:solidFill>
                  <a:schemeClr val="dk1"/>
                </a:solidFill>
                <a:latin typeface="Old Standard TT"/>
                <a:ea typeface="Old Standard TT"/>
                <a:cs typeface="Old Standard TT"/>
                <a:sym typeface="Old Standard TT"/>
              </a:rPr>
              <a:t>entitled to a social and international order</a:t>
            </a:r>
            <a:r>
              <a:rPr lang="en" sz="1350">
                <a:solidFill>
                  <a:schemeClr val="dk1"/>
                </a:solidFill>
                <a:latin typeface="Old Standard TT"/>
                <a:ea typeface="Old Standard TT"/>
                <a:cs typeface="Old Standard TT"/>
                <a:sym typeface="Old Standard TT"/>
              </a:rPr>
              <a:t> in which the </a:t>
            </a:r>
            <a:r>
              <a:rPr b="1" lang="en" sz="1350">
                <a:solidFill>
                  <a:schemeClr val="dk1"/>
                </a:solidFill>
                <a:latin typeface="Old Standard TT"/>
                <a:ea typeface="Old Standard TT"/>
                <a:cs typeface="Old Standard TT"/>
                <a:sym typeface="Old Standard TT"/>
              </a:rPr>
              <a:t>rights and freedoms</a:t>
            </a:r>
            <a:r>
              <a:rPr lang="en" sz="1350">
                <a:solidFill>
                  <a:schemeClr val="dk1"/>
                </a:solidFill>
                <a:latin typeface="Old Standard TT"/>
                <a:ea typeface="Old Standard TT"/>
                <a:cs typeface="Old Standard TT"/>
                <a:sym typeface="Old Standard TT"/>
              </a:rPr>
              <a:t> set forth in this Declaration can be </a:t>
            </a:r>
            <a:r>
              <a:rPr b="1" lang="en" sz="1350">
                <a:solidFill>
                  <a:schemeClr val="dk1"/>
                </a:solidFill>
                <a:latin typeface="Old Standard TT"/>
                <a:ea typeface="Old Standard TT"/>
                <a:cs typeface="Old Standard TT"/>
                <a:sym typeface="Old Standard TT"/>
              </a:rPr>
              <a:t>fully realized</a:t>
            </a:r>
            <a:r>
              <a:rPr lang="en" sz="1350">
                <a:solidFill>
                  <a:schemeClr val="dk1"/>
                </a:solidFill>
                <a:latin typeface="Old Standard TT"/>
                <a:ea typeface="Old Standard TT"/>
                <a:cs typeface="Old Standard TT"/>
                <a:sym typeface="Old Standard TT"/>
              </a:rPr>
              <a:t>.</a:t>
            </a:r>
            <a:endParaRPr sz="1350">
              <a:solidFill>
                <a:schemeClr val="dk1"/>
              </a:solidFill>
              <a:latin typeface="Old Standard TT"/>
              <a:ea typeface="Old Standard TT"/>
              <a:cs typeface="Old Standard TT"/>
              <a:sym typeface="Old Standard T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29 and 30</a:t>
            </a:r>
            <a:endParaRPr/>
          </a:p>
        </p:txBody>
      </p:sp>
      <p:sp>
        <p:nvSpPr>
          <p:cNvPr id="130" name="Google Shape;130;p23"/>
          <p:cNvSpPr txBox="1"/>
          <p:nvPr>
            <p:ph idx="1" type="body"/>
          </p:nvPr>
        </p:nvSpPr>
        <p:spPr>
          <a:xfrm>
            <a:off x="311700" y="1011325"/>
            <a:ext cx="4421700" cy="383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770"/>
              <a:buNone/>
            </a:pPr>
            <a:r>
              <a:rPr lang="en" sz="1550"/>
              <a:t>29. </a:t>
            </a:r>
            <a:r>
              <a:rPr b="1" lang="en" sz="1550"/>
              <a:t>Everyone</a:t>
            </a:r>
            <a:r>
              <a:rPr lang="en" sz="1550"/>
              <a:t> has </a:t>
            </a:r>
            <a:r>
              <a:rPr b="1" lang="en" sz="1550"/>
              <a:t>duties to the community</a:t>
            </a:r>
            <a:r>
              <a:rPr lang="en" sz="1550"/>
              <a:t> in which alone the </a:t>
            </a:r>
            <a:r>
              <a:rPr b="1" lang="en" sz="1550"/>
              <a:t>free and full development of his personality is possible</a:t>
            </a:r>
            <a:r>
              <a:rPr lang="en" sz="1550"/>
              <a:t>.</a:t>
            </a:r>
            <a:endParaRPr sz="1550"/>
          </a:p>
          <a:p>
            <a:pPr indent="0" lvl="0" marL="0" rtl="0" algn="l">
              <a:spcBef>
                <a:spcPts val="1200"/>
              </a:spcBef>
              <a:spcAft>
                <a:spcPts val="0"/>
              </a:spcAft>
              <a:buSzPts val="770"/>
              <a:buNone/>
            </a:pPr>
            <a:r>
              <a:rPr lang="en" sz="1550"/>
              <a:t>In the exercise of his rights and freedoms, </a:t>
            </a:r>
            <a:r>
              <a:rPr b="1" lang="en" sz="1550"/>
              <a:t>everyone</a:t>
            </a:r>
            <a:r>
              <a:rPr lang="en" sz="1550"/>
              <a:t> shall be </a:t>
            </a:r>
            <a:r>
              <a:rPr b="1" lang="en" sz="1550"/>
              <a:t>subject only to such limitations</a:t>
            </a:r>
            <a:r>
              <a:rPr lang="en" sz="1550"/>
              <a:t> as are </a:t>
            </a:r>
            <a:r>
              <a:rPr b="1" lang="en" sz="1550"/>
              <a:t>determined by law</a:t>
            </a:r>
            <a:r>
              <a:rPr lang="en" sz="1550"/>
              <a:t> solely for the purpose of securing due recognition and respect for the rights and freedoms of others and of meeting the just requirements of morality, public order and the general welfare in a democratic society.</a:t>
            </a:r>
            <a:endParaRPr sz="1550"/>
          </a:p>
          <a:p>
            <a:pPr indent="0" lvl="0" marL="0" rtl="0" algn="l">
              <a:spcBef>
                <a:spcPts val="1200"/>
              </a:spcBef>
              <a:spcAft>
                <a:spcPts val="1200"/>
              </a:spcAft>
              <a:buSzPts val="770"/>
              <a:buNone/>
            </a:pPr>
            <a:r>
              <a:rPr lang="en" sz="1550"/>
              <a:t>These </a:t>
            </a:r>
            <a:r>
              <a:rPr b="1" lang="en" sz="1550"/>
              <a:t>rights and freedoms</a:t>
            </a:r>
            <a:r>
              <a:rPr lang="en" sz="1550"/>
              <a:t> may in no case be exercised </a:t>
            </a:r>
            <a:r>
              <a:rPr b="1" lang="en" sz="1550"/>
              <a:t>contrary to</a:t>
            </a:r>
            <a:r>
              <a:rPr lang="en" sz="1550"/>
              <a:t> the purposes and principles of </a:t>
            </a:r>
            <a:r>
              <a:rPr b="1" lang="en" sz="1550"/>
              <a:t>the United Nations.</a:t>
            </a:r>
            <a:endParaRPr b="1" sz="1550"/>
          </a:p>
        </p:txBody>
      </p:sp>
      <p:sp>
        <p:nvSpPr>
          <p:cNvPr id="131" name="Google Shape;131;p23"/>
          <p:cNvSpPr txBox="1"/>
          <p:nvPr/>
        </p:nvSpPr>
        <p:spPr>
          <a:xfrm>
            <a:off x="4802275" y="2032150"/>
            <a:ext cx="4267800" cy="1520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sz="1550">
                <a:solidFill>
                  <a:schemeClr val="dk1"/>
                </a:solidFill>
                <a:latin typeface="Old Standard TT"/>
                <a:ea typeface="Old Standard TT"/>
                <a:cs typeface="Old Standard TT"/>
                <a:sym typeface="Old Standard TT"/>
              </a:rPr>
              <a:t>30. </a:t>
            </a:r>
            <a:r>
              <a:rPr b="1" lang="en" sz="1550">
                <a:solidFill>
                  <a:schemeClr val="dk1"/>
                </a:solidFill>
                <a:latin typeface="Old Standard TT"/>
                <a:ea typeface="Old Standard TT"/>
                <a:cs typeface="Old Standard TT"/>
                <a:sym typeface="Old Standard TT"/>
              </a:rPr>
              <a:t>Nothing in this Declaration</a:t>
            </a:r>
            <a:r>
              <a:rPr lang="en" sz="1550">
                <a:solidFill>
                  <a:schemeClr val="dk1"/>
                </a:solidFill>
                <a:latin typeface="Old Standard TT"/>
                <a:ea typeface="Old Standard TT"/>
                <a:cs typeface="Old Standard TT"/>
                <a:sym typeface="Old Standard TT"/>
              </a:rPr>
              <a:t> may be </a:t>
            </a:r>
            <a:r>
              <a:rPr b="1" lang="en" sz="1550">
                <a:solidFill>
                  <a:schemeClr val="dk1"/>
                </a:solidFill>
                <a:latin typeface="Old Standard TT"/>
                <a:ea typeface="Old Standard TT"/>
                <a:cs typeface="Old Standard TT"/>
                <a:sym typeface="Old Standard TT"/>
              </a:rPr>
              <a:t>interpreted as implying</a:t>
            </a:r>
            <a:r>
              <a:rPr lang="en" sz="1550">
                <a:solidFill>
                  <a:schemeClr val="dk1"/>
                </a:solidFill>
                <a:latin typeface="Old Standard TT"/>
                <a:ea typeface="Old Standard TT"/>
                <a:cs typeface="Old Standard TT"/>
                <a:sym typeface="Old Standard TT"/>
              </a:rPr>
              <a:t> for any State, group or person </a:t>
            </a:r>
            <a:r>
              <a:rPr b="1" lang="en" sz="1550">
                <a:solidFill>
                  <a:schemeClr val="dk1"/>
                </a:solidFill>
                <a:latin typeface="Old Standard TT"/>
                <a:ea typeface="Old Standard TT"/>
                <a:cs typeface="Old Standard TT"/>
                <a:sym typeface="Old Standard TT"/>
              </a:rPr>
              <a:t>any right to engage in any activity</a:t>
            </a:r>
            <a:r>
              <a:rPr lang="en" sz="1550">
                <a:solidFill>
                  <a:schemeClr val="dk1"/>
                </a:solidFill>
                <a:latin typeface="Old Standard TT"/>
                <a:ea typeface="Old Standard TT"/>
                <a:cs typeface="Old Standard TT"/>
                <a:sym typeface="Old Standard TT"/>
              </a:rPr>
              <a:t> or to perform any act </a:t>
            </a:r>
            <a:r>
              <a:rPr b="1" lang="en" sz="1550">
                <a:solidFill>
                  <a:schemeClr val="dk1"/>
                </a:solidFill>
                <a:latin typeface="Old Standard TT"/>
                <a:ea typeface="Old Standard TT"/>
                <a:cs typeface="Old Standard TT"/>
                <a:sym typeface="Old Standard TT"/>
              </a:rPr>
              <a:t>aimed at the destruction of any of the rights and freedoms</a:t>
            </a:r>
            <a:r>
              <a:rPr lang="en" sz="1550">
                <a:solidFill>
                  <a:schemeClr val="dk1"/>
                </a:solidFill>
                <a:latin typeface="Old Standard TT"/>
                <a:ea typeface="Old Standard TT"/>
                <a:cs typeface="Old Standard TT"/>
                <a:sym typeface="Old Standard TT"/>
              </a:rPr>
              <a:t> set forth herein.</a:t>
            </a:r>
            <a:endParaRPr sz="1550">
              <a:solidFill>
                <a:schemeClr val="dk1"/>
              </a:solidFill>
              <a:latin typeface="Old Standard TT"/>
              <a:ea typeface="Old Standard TT"/>
              <a:cs typeface="Old Standard TT"/>
              <a:sym typeface="Old Standard T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1 and 2</a:t>
            </a:r>
            <a:endParaRPr/>
          </a:p>
        </p:txBody>
      </p:sp>
      <p:sp>
        <p:nvSpPr>
          <p:cNvPr id="67" name="Google Shape;67;p14"/>
          <p:cNvSpPr txBox="1"/>
          <p:nvPr>
            <p:ph idx="1" type="body"/>
          </p:nvPr>
        </p:nvSpPr>
        <p:spPr>
          <a:xfrm>
            <a:off x="311700" y="1676550"/>
            <a:ext cx="4074000" cy="1790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1. </a:t>
            </a:r>
            <a:r>
              <a:rPr lang="en"/>
              <a:t>All human beings are </a:t>
            </a:r>
            <a:r>
              <a:rPr b="1" lang="en"/>
              <a:t>born free and equal in dignity and rights</a:t>
            </a:r>
            <a:r>
              <a:rPr lang="en"/>
              <a:t>. They are endowed with </a:t>
            </a:r>
            <a:r>
              <a:rPr b="1" lang="en"/>
              <a:t>reason and conscience</a:t>
            </a:r>
            <a:r>
              <a:rPr lang="en"/>
              <a:t> and should act towards one another in a spirit of </a:t>
            </a:r>
            <a:r>
              <a:rPr b="1" lang="en"/>
              <a:t>brotherhood</a:t>
            </a:r>
            <a:r>
              <a:rPr lang="en"/>
              <a:t>.</a:t>
            </a:r>
            <a:endParaRPr/>
          </a:p>
        </p:txBody>
      </p:sp>
      <p:sp>
        <p:nvSpPr>
          <p:cNvPr id="68" name="Google Shape;68;p14"/>
          <p:cNvSpPr txBox="1"/>
          <p:nvPr/>
        </p:nvSpPr>
        <p:spPr>
          <a:xfrm>
            <a:off x="4675925" y="129700"/>
            <a:ext cx="4267800" cy="4757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latin typeface="Old Standard TT"/>
                <a:ea typeface="Old Standard TT"/>
                <a:cs typeface="Old Standard TT"/>
                <a:sym typeface="Old Standard TT"/>
              </a:rPr>
              <a:t>2. </a:t>
            </a:r>
            <a:r>
              <a:rPr lang="en" sz="1800">
                <a:solidFill>
                  <a:schemeClr val="dk1"/>
                </a:solidFill>
                <a:latin typeface="Old Standard TT"/>
                <a:ea typeface="Old Standard TT"/>
                <a:cs typeface="Old Standard TT"/>
                <a:sym typeface="Old Standard TT"/>
              </a:rPr>
              <a:t>Everyone is </a:t>
            </a:r>
            <a:r>
              <a:rPr b="1" lang="en" sz="1800">
                <a:solidFill>
                  <a:schemeClr val="dk1"/>
                </a:solidFill>
                <a:latin typeface="Old Standard TT"/>
                <a:ea typeface="Old Standard TT"/>
                <a:cs typeface="Old Standard TT"/>
                <a:sym typeface="Old Standard TT"/>
              </a:rPr>
              <a:t>entitled</a:t>
            </a:r>
            <a:r>
              <a:rPr lang="en" sz="1800">
                <a:solidFill>
                  <a:schemeClr val="dk1"/>
                </a:solidFill>
                <a:latin typeface="Old Standard TT"/>
                <a:ea typeface="Old Standard TT"/>
                <a:cs typeface="Old Standard TT"/>
                <a:sym typeface="Old Standard TT"/>
              </a:rPr>
              <a:t> to </a:t>
            </a:r>
            <a:r>
              <a:rPr b="1" lang="en" sz="1800">
                <a:solidFill>
                  <a:schemeClr val="dk1"/>
                </a:solidFill>
                <a:latin typeface="Old Standard TT"/>
                <a:ea typeface="Old Standard TT"/>
                <a:cs typeface="Old Standard TT"/>
                <a:sym typeface="Old Standard TT"/>
              </a:rPr>
              <a:t>all the rights and freedoms set forth in this Declaration</a:t>
            </a:r>
            <a:r>
              <a:rPr lang="en" sz="1800">
                <a:solidFill>
                  <a:schemeClr val="dk1"/>
                </a:solidFill>
                <a:latin typeface="Old Standard TT"/>
                <a:ea typeface="Old Standard TT"/>
                <a:cs typeface="Old Standard TT"/>
                <a:sym typeface="Old Standard TT"/>
              </a:rPr>
              <a:t>, without distinction of any kind, such as race, colour, sex, language, religion, political or other opinion, national or social origin, property, birth or other status.</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800">
                <a:solidFill>
                  <a:schemeClr val="dk1"/>
                </a:solidFill>
                <a:latin typeface="Old Standard TT"/>
                <a:ea typeface="Old Standard TT"/>
                <a:cs typeface="Old Standard TT"/>
                <a:sym typeface="Old Standard TT"/>
              </a:rPr>
              <a:t>Furthermore, </a:t>
            </a:r>
            <a:r>
              <a:rPr b="1" lang="en" sz="1800">
                <a:solidFill>
                  <a:schemeClr val="dk1"/>
                </a:solidFill>
                <a:latin typeface="Old Standard TT"/>
                <a:ea typeface="Old Standard TT"/>
                <a:cs typeface="Old Standard TT"/>
                <a:sym typeface="Old Standard TT"/>
              </a:rPr>
              <a:t>no distinction shall be made on the basis</a:t>
            </a:r>
            <a:r>
              <a:rPr lang="en" sz="1800">
                <a:solidFill>
                  <a:schemeClr val="dk1"/>
                </a:solidFill>
                <a:latin typeface="Old Standard TT"/>
                <a:ea typeface="Old Standard TT"/>
                <a:cs typeface="Old Standard TT"/>
                <a:sym typeface="Old Standard TT"/>
              </a:rPr>
              <a:t> of the political, jurisdictional or international status </a:t>
            </a:r>
            <a:r>
              <a:rPr b="1" lang="en" sz="1800">
                <a:solidFill>
                  <a:schemeClr val="dk1"/>
                </a:solidFill>
                <a:latin typeface="Old Standard TT"/>
                <a:ea typeface="Old Standard TT"/>
                <a:cs typeface="Old Standard TT"/>
                <a:sym typeface="Old Standard TT"/>
              </a:rPr>
              <a:t>of the country or territory to which a person belongs</a:t>
            </a:r>
            <a:r>
              <a:rPr lang="en" sz="1800">
                <a:solidFill>
                  <a:schemeClr val="dk1"/>
                </a:solidFill>
                <a:latin typeface="Old Standard TT"/>
                <a:ea typeface="Old Standard TT"/>
                <a:cs typeface="Old Standard TT"/>
                <a:sym typeface="Old Standard TT"/>
              </a:rPr>
              <a:t>, whether it be independent, trust, non-self-governing or under any other limitation of sovereignty.</a:t>
            </a:r>
            <a:endParaRPr sz="1800">
              <a:solidFill>
                <a:schemeClr val="dk1"/>
              </a:solidFill>
              <a:latin typeface="Old Standard TT"/>
              <a:ea typeface="Old Standard TT"/>
              <a:cs typeface="Old Standard TT"/>
              <a:sym typeface="Old Standard T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3 through 6</a:t>
            </a:r>
            <a:endParaRPr/>
          </a:p>
        </p:txBody>
      </p:sp>
      <p:sp>
        <p:nvSpPr>
          <p:cNvPr id="74" name="Google Shape;74;p15"/>
          <p:cNvSpPr txBox="1"/>
          <p:nvPr>
            <p:ph idx="1" type="body"/>
          </p:nvPr>
        </p:nvSpPr>
        <p:spPr>
          <a:xfrm>
            <a:off x="311700" y="1676550"/>
            <a:ext cx="4074000" cy="1790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3. </a:t>
            </a:r>
            <a:r>
              <a:rPr lang="en"/>
              <a:t>Everyone has the </a:t>
            </a:r>
            <a:r>
              <a:rPr b="1" lang="en"/>
              <a:t>right to life, liberty and security of person</a:t>
            </a:r>
            <a:r>
              <a:rPr lang="en"/>
              <a:t>.</a:t>
            </a:r>
            <a:endParaRPr/>
          </a:p>
          <a:p>
            <a:pPr indent="0" lvl="0" marL="0" rtl="0" algn="l">
              <a:spcBef>
                <a:spcPts val="1200"/>
              </a:spcBef>
              <a:spcAft>
                <a:spcPts val="1200"/>
              </a:spcAft>
              <a:buNone/>
            </a:pPr>
            <a:r>
              <a:rPr lang="en"/>
              <a:t>4. </a:t>
            </a:r>
            <a:r>
              <a:rPr b="1" lang="en"/>
              <a:t>No one</a:t>
            </a:r>
            <a:r>
              <a:rPr lang="en"/>
              <a:t> shall be held in slavery or servitude; </a:t>
            </a:r>
            <a:r>
              <a:rPr b="1" lang="en"/>
              <a:t>slavery</a:t>
            </a:r>
            <a:r>
              <a:rPr lang="en"/>
              <a:t> and the slave trade shall be </a:t>
            </a:r>
            <a:r>
              <a:rPr b="1" lang="en"/>
              <a:t>prohibited in all their forms</a:t>
            </a:r>
            <a:r>
              <a:rPr lang="en"/>
              <a:t>.</a:t>
            </a:r>
            <a:endParaRPr/>
          </a:p>
        </p:txBody>
      </p:sp>
      <p:sp>
        <p:nvSpPr>
          <p:cNvPr id="75" name="Google Shape;75;p15"/>
          <p:cNvSpPr txBox="1"/>
          <p:nvPr/>
        </p:nvSpPr>
        <p:spPr>
          <a:xfrm>
            <a:off x="4641500" y="1626600"/>
            <a:ext cx="4267800" cy="189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latin typeface="Old Standard TT"/>
                <a:ea typeface="Old Standard TT"/>
                <a:cs typeface="Old Standard TT"/>
                <a:sym typeface="Old Standard TT"/>
              </a:rPr>
              <a:t>5. </a:t>
            </a:r>
            <a:r>
              <a:rPr b="1" lang="en" sz="1800">
                <a:solidFill>
                  <a:schemeClr val="dk1"/>
                </a:solidFill>
                <a:latin typeface="Old Standard TT"/>
                <a:ea typeface="Old Standard TT"/>
                <a:cs typeface="Old Standard TT"/>
                <a:sym typeface="Old Standard TT"/>
              </a:rPr>
              <a:t>No one</a:t>
            </a:r>
            <a:r>
              <a:rPr lang="en" sz="1800">
                <a:solidFill>
                  <a:schemeClr val="dk1"/>
                </a:solidFill>
                <a:latin typeface="Old Standard TT"/>
                <a:ea typeface="Old Standard TT"/>
                <a:cs typeface="Old Standard TT"/>
                <a:sym typeface="Old Standard TT"/>
              </a:rPr>
              <a:t> shall be subjected to </a:t>
            </a:r>
            <a:r>
              <a:rPr b="1" lang="en" sz="1800">
                <a:solidFill>
                  <a:schemeClr val="dk1"/>
                </a:solidFill>
                <a:latin typeface="Old Standard TT"/>
                <a:ea typeface="Old Standard TT"/>
                <a:cs typeface="Old Standard TT"/>
                <a:sym typeface="Old Standard TT"/>
              </a:rPr>
              <a:t>torture</a:t>
            </a:r>
            <a:r>
              <a:rPr lang="en" sz="1800">
                <a:solidFill>
                  <a:schemeClr val="dk1"/>
                </a:solidFill>
                <a:latin typeface="Old Standard TT"/>
                <a:ea typeface="Old Standard TT"/>
                <a:cs typeface="Old Standard TT"/>
                <a:sym typeface="Old Standard TT"/>
              </a:rPr>
              <a:t> or to cruel, inhuman or degrading treatment or </a:t>
            </a:r>
            <a:r>
              <a:rPr b="1" lang="en" sz="1800">
                <a:solidFill>
                  <a:schemeClr val="dk1"/>
                </a:solidFill>
                <a:latin typeface="Old Standard TT"/>
                <a:ea typeface="Old Standard TT"/>
                <a:cs typeface="Old Standard TT"/>
                <a:sym typeface="Old Standard TT"/>
              </a:rPr>
              <a:t>punishment</a:t>
            </a:r>
            <a:r>
              <a:rPr lang="en" sz="1800">
                <a:solidFill>
                  <a:schemeClr val="dk1"/>
                </a:solidFill>
                <a:latin typeface="Old Standard TT"/>
                <a:ea typeface="Old Standard TT"/>
                <a:cs typeface="Old Standard TT"/>
                <a:sym typeface="Old Standard TT"/>
              </a:rPr>
              <a:t>.</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800">
                <a:solidFill>
                  <a:schemeClr val="dk1"/>
                </a:solidFill>
                <a:latin typeface="Old Standard TT"/>
                <a:ea typeface="Old Standard TT"/>
                <a:cs typeface="Old Standard TT"/>
                <a:sym typeface="Old Standard TT"/>
              </a:rPr>
              <a:t>6. Everyone has the </a:t>
            </a:r>
            <a:r>
              <a:rPr b="1" lang="en" sz="1800">
                <a:solidFill>
                  <a:schemeClr val="dk1"/>
                </a:solidFill>
                <a:latin typeface="Old Standard TT"/>
                <a:ea typeface="Old Standard TT"/>
                <a:cs typeface="Old Standard TT"/>
                <a:sym typeface="Old Standard TT"/>
              </a:rPr>
              <a:t>right to recognition everywhere as a person</a:t>
            </a:r>
            <a:r>
              <a:rPr lang="en" sz="1800">
                <a:solidFill>
                  <a:schemeClr val="dk1"/>
                </a:solidFill>
                <a:latin typeface="Old Standard TT"/>
                <a:ea typeface="Old Standard TT"/>
                <a:cs typeface="Old Standard TT"/>
                <a:sym typeface="Old Standard TT"/>
              </a:rPr>
              <a:t> before the law.</a:t>
            </a:r>
            <a:endParaRPr sz="1800">
              <a:solidFill>
                <a:schemeClr val="dk1"/>
              </a:solidFill>
              <a:latin typeface="Old Standard TT"/>
              <a:ea typeface="Old Standard TT"/>
              <a:cs typeface="Old Standard TT"/>
              <a:sym typeface="Old Standard T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7 through 10</a:t>
            </a:r>
            <a:endParaRPr/>
          </a:p>
        </p:txBody>
      </p:sp>
      <p:sp>
        <p:nvSpPr>
          <p:cNvPr id="81" name="Google Shape;81;p16"/>
          <p:cNvSpPr txBox="1"/>
          <p:nvPr>
            <p:ph idx="1" type="body"/>
          </p:nvPr>
        </p:nvSpPr>
        <p:spPr>
          <a:xfrm>
            <a:off x="311700" y="1331800"/>
            <a:ext cx="4074000" cy="3467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7. </a:t>
            </a:r>
            <a:r>
              <a:rPr b="1" lang="en"/>
              <a:t>All are equal before the law</a:t>
            </a:r>
            <a:r>
              <a:rPr lang="en"/>
              <a:t> and are entitled without any discrimination to </a:t>
            </a:r>
            <a:r>
              <a:rPr b="1" lang="en"/>
              <a:t>equal protection</a:t>
            </a:r>
            <a:r>
              <a:rPr lang="en"/>
              <a:t> of the law. All are entitled to equal protection against any discrimination in violation of this Declaration and against any incitement to such discrimination.</a:t>
            </a:r>
            <a:endParaRPr/>
          </a:p>
          <a:p>
            <a:pPr indent="0" lvl="0" marL="0" rtl="0" algn="l">
              <a:spcBef>
                <a:spcPts val="1200"/>
              </a:spcBef>
              <a:spcAft>
                <a:spcPts val="1200"/>
              </a:spcAft>
              <a:buNone/>
            </a:pPr>
            <a:r>
              <a:rPr lang="en"/>
              <a:t>8</a:t>
            </a:r>
            <a:r>
              <a:rPr lang="en"/>
              <a:t>. </a:t>
            </a:r>
            <a:r>
              <a:rPr lang="en"/>
              <a:t>Everyone has the </a:t>
            </a:r>
            <a:r>
              <a:rPr b="1" lang="en"/>
              <a:t>right to an effective remedy</a:t>
            </a:r>
            <a:r>
              <a:rPr lang="en"/>
              <a:t> by the competent national tribunals </a:t>
            </a:r>
            <a:r>
              <a:rPr b="1" lang="en"/>
              <a:t>for acts violating the fundamental rights</a:t>
            </a:r>
            <a:r>
              <a:rPr lang="en"/>
              <a:t> granted him by the constitution or by law.</a:t>
            </a:r>
            <a:endParaRPr/>
          </a:p>
        </p:txBody>
      </p:sp>
      <p:sp>
        <p:nvSpPr>
          <p:cNvPr id="82" name="Google Shape;82;p16"/>
          <p:cNvSpPr txBox="1"/>
          <p:nvPr/>
        </p:nvSpPr>
        <p:spPr>
          <a:xfrm>
            <a:off x="4687450" y="1561425"/>
            <a:ext cx="4267800" cy="2846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latin typeface="Old Standard TT"/>
                <a:ea typeface="Old Standard TT"/>
                <a:cs typeface="Old Standard TT"/>
                <a:sym typeface="Old Standard TT"/>
              </a:rPr>
              <a:t>9</a:t>
            </a:r>
            <a:r>
              <a:rPr lang="en" sz="1800">
                <a:solidFill>
                  <a:schemeClr val="dk1"/>
                </a:solidFill>
                <a:latin typeface="Old Standard TT"/>
                <a:ea typeface="Old Standard TT"/>
                <a:cs typeface="Old Standard TT"/>
                <a:sym typeface="Old Standard TT"/>
              </a:rPr>
              <a:t>. </a:t>
            </a:r>
            <a:r>
              <a:rPr b="1" lang="en" sz="1800">
                <a:solidFill>
                  <a:schemeClr val="dk1"/>
                </a:solidFill>
                <a:latin typeface="Old Standard TT"/>
                <a:ea typeface="Old Standard TT"/>
                <a:cs typeface="Old Standard TT"/>
                <a:sym typeface="Old Standard TT"/>
              </a:rPr>
              <a:t>No one</a:t>
            </a:r>
            <a:r>
              <a:rPr lang="en" sz="1800">
                <a:solidFill>
                  <a:schemeClr val="dk1"/>
                </a:solidFill>
                <a:latin typeface="Old Standard TT"/>
                <a:ea typeface="Old Standard TT"/>
                <a:cs typeface="Old Standard TT"/>
                <a:sym typeface="Old Standard TT"/>
              </a:rPr>
              <a:t> shall be subjected to a</a:t>
            </a:r>
            <a:r>
              <a:rPr b="1" lang="en" sz="1800">
                <a:solidFill>
                  <a:schemeClr val="dk1"/>
                </a:solidFill>
                <a:latin typeface="Old Standard TT"/>
                <a:ea typeface="Old Standard TT"/>
                <a:cs typeface="Old Standard TT"/>
                <a:sym typeface="Old Standard TT"/>
              </a:rPr>
              <a:t>rbitrary arrest, detention or exile</a:t>
            </a:r>
            <a:r>
              <a:rPr lang="en" sz="1800">
                <a:solidFill>
                  <a:schemeClr val="dk1"/>
                </a:solidFill>
                <a:latin typeface="Old Standard TT"/>
                <a:ea typeface="Old Standard TT"/>
                <a:cs typeface="Old Standard TT"/>
                <a:sym typeface="Old Standard TT"/>
              </a:rPr>
              <a:t>.</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800">
                <a:solidFill>
                  <a:schemeClr val="dk1"/>
                </a:solidFill>
                <a:latin typeface="Old Standard TT"/>
                <a:ea typeface="Old Standard TT"/>
                <a:cs typeface="Old Standard TT"/>
                <a:sym typeface="Old Standard TT"/>
              </a:rPr>
              <a:t>10. Everyone is entitled in </a:t>
            </a:r>
            <a:r>
              <a:rPr b="1" lang="en" sz="1800">
                <a:solidFill>
                  <a:schemeClr val="dk1"/>
                </a:solidFill>
                <a:latin typeface="Old Standard TT"/>
                <a:ea typeface="Old Standard TT"/>
                <a:cs typeface="Old Standard TT"/>
                <a:sym typeface="Old Standard TT"/>
              </a:rPr>
              <a:t>full equality to a fair and public hearing by an independent and impartial tribunal</a:t>
            </a:r>
            <a:r>
              <a:rPr lang="en" sz="1800">
                <a:solidFill>
                  <a:schemeClr val="dk1"/>
                </a:solidFill>
                <a:latin typeface="Old Standard TT"/>
                <a:ea typeface="Old Standard TT"/>
                <a:cs typeface="Old Standard TT"/>
                <a:sym typeface="Old Standard TT"/>
              </a:rPr>
              <a:t>, in the determination of his rights and obligations and of any criminal charge against him.</a:t>
            </a:r>
            <a:endParaRPr sz="1800">
              <a:solidFill>
                <a:schemeClr val="dk1"/>
              </a:solidFill>
              <a:latin typeface="Old Standard TT"/>
              <a:ea typeface="Old Standard TT"/>
              <a:cs typeface="Old Standard TT"/>
              <a:sym typeface="Old Standard T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11 through 13</a:t>
            </a:r>
            <a:endParaRPr/>
          </a:p>
        </p:txBody>
      </p:sp>
      <p:sp>
        <p:nvSpPr>
          <p:cNvPr id="88" name="Google Shape;88;p17"/>
          <p:cNvSpPr txBox="1"/>
          <p:nvPr>
            <p:ph idx="1" type="body"/>
          </p:nvPr>
        </p:nvSpPr>
        <p:spPr>
          <a:xfrm>
            <a:off x="311700" y="1205525"/>
            <a:ext cx="4074000" cy="38805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11. Everyone charged with a penal offence has the </a:t>
            </a:r>
            <a:r>
              <a:rPr b="1" lang="en"/>
              <a:t>right to be presumed innocent until proved guilty</a:t>
            </a:r>
            <a:r>
              <a:rPr lang="en"/>
              <a:t> according to law in a public trial at which he has had all the guarantees necessary for his defence.</a:t>
            </a:r>
            <a:endParaRPr/>
          </a:p>
          <a:p>
            <a:pPr indent="0" lvl="0" marL="0" rtl="0" algn="l">
              <a:spcBef>
                <a:spcPts val="1200"/>
              </a:spcBef>
              <a:spcAft>
                <a:spcPts val="1200"/>
              </a:spcAft>
              <a:buNone/>
            </a:pPr>
            <a:r>
              <a:rPr b="1" lang="en"/>
              <a:t>No one shall be held guilty</a:t>
            </a:r>
            <a:r>
              <a:rPr lang="en"/>
              <a:t> of any penal offence on account of </a:t>
            </a:r>
            <a:r>
              <a:rPr b="1" lang="en"/>
              <a:t>any act or omission </a:t>
            </a:r>
            <a:r>
              <a:rPr lang="en"/>
              <a:t>which </a:t>
            </a:r>
            <a:r>
              <a:rPr b="1" lang="en"/>
              <a:t>did not constitute a penal offence</a:t>
            </a:r>
            <a:r>
              <a:rPr lang="en"/>
              <a:t>, under national or international law, at the time when it was committed. </a:t>
            </a:r>
            <a:r>
              <a:rPr b="1" lang="en"/>
              <a:t>Nor shall a heavier penalty be imposed</a:t>
            </a:r>
            <a:r>
              <a:rPr lang="en"/>
              <a:t> than the one that was applicable at the time the penal offence was committed.</a:t>
            </a:r>
            <a:endParaRPr/>
          </a:p>
        </p:txBody>
      </p:sp>
      <p:sp>
        <p:nvSpPr>
          <p:cNvPr id="89" name="Google Shape;89;p17"/>
          <p:cNvSpPr txBox="1"/>
          <p:nvPr/>
        </p:nvSpPr>
        <p:spPr>
          <a:xfrm>
            <a:off x="4698925" y="249850"/>
            <a:ext cx="4267800" cy="459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latin typeface="Old Standard TT"/>
                <a:ea typeface="Old Standard TT"/>
                <a:cs typeface="Old Standard TT"/>
                <a:sym typeface="Old Standard TT"/>
              </a:rPr>
              <a:t>12. </a:t>
            </a:r>
            <a:r>
              <a:rPr b="1" lang="en" sz="1800">
                <a:solidFill>
                  <a:schemeClr val="dk1"/>
                </a:solidFill>
                <a:latin typeface="Old Standard TT"/>
                <a:ea typeface="Old Standard TT"/>
                <a:cs typeface="Old Standard TT"/>
                <a:sym typeface="Old Standard TT"/>
              </a:rPr>
              <a:t>No one shall be subjected to arbitrary interference</a:t>
            </a:r>
            <a:r>
              <a:rPr lang="en" sz="1800">
                <a:solidFill>
                  <a:schemeClr val="dk1"/>
                </a:solidFill>
                <a:latin typeface="Old Standard TT"/>
                <a:ea typeface="Old Standard TT"/>
                <a:cs typeface="Old Standard TT"/>
                <a:sym typeface="Old Standard TT"/>
              </a:rPr>
              <a:t> with his privacy, family, home or correspondence, </a:t>
            </a:r>
            <a:r>
              <a:rPr b="1" lang="en" sz="1800">
                <a:solidFill>
                  <a:schemeClr val="dk1"/>
                </a:solidFill>
                <a:latin typeface="Old Standard TT"/>
                <a:ea typeface="Old Standard TT"/>
                <a:cs typeface="Old Standard TT"/>
                <a:sym typeface="Old Standard TT"/>
              </a:rPr>
              <a:t>nor to attacks upon his honour and reputation</a:t>
            </a:r>
            <a:r>
              <a:rPr lang="en" sz="1800">
                <a:solidFill>
                  <a:schemeClr val="dk1"/>
                </a:solidFill>
                <a:latin typeface="Old Standard TT"/>
                <a:ea typeface="Old Standard TT"/>
                <a:cs typeface="Old Standard TT"/>
                <a:sym typeface="Old Standard TT"/>
              </a:rPr>
              <a:t>. Everyone has the right to the protection of the law against such interference or attacks.</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lang="en" sz="1800">
                <a:solidFill>
                  <a:schemeClr val="dk1"/>
                </a:solidFill>
                <a:latin typeface="Old Standard TT"/>
                <a:ea typeface="Old Standard TT"/>
                <a:cs typeface="Old Standard TT"/>
                <a:sym typeface="Old Standard TT"/>
              </a:rPr>
              <a:t>13. Everyone has the </a:t>
            </a:r>
            <a:r>
              <a:rPr b="1" lang="en" sz="1800">
                <a:solidFill>
                  <a:schemeClr val="dk1"/>
                </a:solidFill>
                <a:latin typeface="Old Standard TT"/>
                <a:ea typeface="Old Standard TT"/>
                <a:cs typeface="Old Standard TT"/>
                <a:sym typeface="Old Standard TT"/>
              </a:rPr>
              <a:t>right to freedom of movement and residence</a:t>
            </a:r>
            <a:r>
              <a:rPr lang="en" sz="1800">
                <a:solidFill>
                  <a:schemeClr val="dk1"/>
                </a:solidFill>
                <a:latin typeface="Old Standard TT"/>
                <a:ea typeface="Old Standard TT"/>
                <a:cs typeface="Old Standard TT"/>
                <a:sym typeface="Old Standard TT"/>
              </a:rPr>
              <a:t> within the borders of each state.</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800">
                <a:solidFill>
                  <a:schemeClr val="dk1"/>
                </a:solidFill>
                <a:latin typeface="Old Standard TT"/>
                <a:ea typeface="Old Standard TT"/>
                <a:cs typeface="Old Standard TT"/>
                <a:sym typeface="Old Standard TT"/>
              </a:rPr>
              <a:t>Everyone has the right to </a:t>
            </a:r>
            <a:r>
              <a:rPr b="1" lang="en" sz="1800">
                <a:solidFill>
                  <a:schemeClr val="dk1"/>
                </a:solidFill>
                <a:latin typeface="Old Standard TT"/>
                <a:ea typeface="Old Standard TT"/>
                <a:cs typeface="Old Standard TT"/>
                <a:sym typeface="Old Standard TT"/>
              </a:rPr>
              <a:t>leave any country</a:t>
            </a:r>
            <a:r>
              <a:rPr lang="en" sz="1800">
                <a:solidFill>
                  <a:schemeClr val="dk1"/>
                </a:solidFill>
                <a:latin typeface="Old Standard TT"/>
                <a:ea typeface="Old Standard TT"/>
                <a:cs typeface="Old Standard TT"/>
                <a:sym typeface="Old Standard TT"/>
              </a:rPr>
              <a:t>, including his own, and to </a:t>
            </a:r>
            <a:r>
              <a:rPr b="1" lang="en" sz="1800">
                <a:solidFill>
                  <a:schemeClr val="dk1"/>
                </a:solidFill>
                <a:latin typeface="Old Standard TT"/>
                <a:ea typeface="Old Standard TT"/>
                <a:cs typeface="Old Standard TT"/>
                <a:sym typeface="Old Standard TT"/>
              </a:rPr>
              <a:t>return to his country</a:t>
            </a:r>
            <a:r>
              <a:rPr lang="en" sz="1800">
                <a:solidFill>
                  <a:schemeClr val="dk1"/>
                </a:solidFill>
                <a:latin typeface="Old Standard TT"/>
                <a:ea typeface="Old Standard TT"/>
                <a:cs typeface="Old Standard TT"/>
                <a:sym typeface="Old Standard TT"/>
              </a:rPr>
              <a:t>.</a:t>
            </a:r>
            <a:endParaRPr sz="1800">
              <a:solidFill>
                <a:schemeClr val="dk1"/>
              </a:solidFill>
              <a:latin typeface="Old Standard TT"/>
              <a:ea typeface="Old Standard TT"/>
              <a:cs typeface="Old Standard TT"/>
              <a:sym typeface="Old Standard T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14 through 16</a:t>
            </a:r>
            <a:endParaRPr/>
          </a:p>
        </p:txBody>
      </p:sp>
      <p:sp>
        <p:nvSpPr>
          <p:cNvPr id="95" name="Google Shape;95;p18"/>
          <p:cNvSpPr txBox="1"/>
          <p:nvPr>
            <p:ph idx="1" type="body"/>
          </p:nvPr>
        </p:nvSpPr>
        <p:spPr>
          <a:xfrm>
            <a:off x="311700" y="1205525"/>
            <a:ext cx="4074000" cy="3559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14. Everyone has the right to </a:t>
            </a:r>
            <a:r>
              <a:rPr b="1" lang="en"/>
              <a:t>seek and to enjoy</a:t>
            </a:r>
            <a:r>
              <a:rPr lang="en"/>
              <a:t> in other countries </a:t>
            </a:r>
            <a:r>
              <a:rPr b="1" lang="en"/>
              <a:t>asylum from persecution</a:t>
            </a:r>
            <a:r>
              <a:rPr lang="en"/>
              <a:t>.</a:t>
            </a:r>
            <a:endParaRPr/>
          </a:p>
          <a:p>
            <a:pPr indent="0" lvl="0" marL="0" rtl="0" algn="l">
              <a:spcBef>
                <a:spcPts val="1200"/>
              </a:spcBef>
              <a:spcAft>
                <a:spcPts val="0"/>
              </a:spcAft>
              <a:buNone/>
            </a:pPr>
            <a:r>
              <a:rPr lang="en"/>
              <a:t>This right may not be invoked in the case of prosecutions genuinely arising from non-political crimes or from acts contrary to the purposes and principles of the United Nations.</a:t>
            </a:r>
            <a:endParaRPr/>
          </a:p>
          <a:p>
            <a:pPr indent="0" lvl="0" marL="0" rtl="0" algn="l">
              <a:spcBef>
                <a:spcPts val="1200"/>
              </a:spcBef>
              <a:spcAft>
                <a:spcPts val="0"/>
              </a:spcAft>
              <a:buNone/>
            </a:pPr>
            <a:r>
              <a:rPr lang="en"/>
              <a:t>15. Everyone has the </a:t>
            </a:r>
            <a:r>
              <a:rPr b="1" lang="en"/>
              <a:t>right to a nationality</a:t>
            </a:r>
            <a:r>
              <a:rPr lang="en"/>
              <a:t>.</a:t>
            </a:r>
            <a:endParaRPr/>
          </a:p>
          <a:p>
            <a:pPr indent="0" lvl="0" marL="0" rtl="0" algn="l">
              <a:spcBef>
                <a:spcPts val="1200"/>
              </a:spcBef>
              <a:spcAft>
                <a:spcPts val="1200"/>
              </a:spcAft>
              <a:buNone/>
            </a:pPr>
            <a:r>
              <a:rPr b="1" lang="en"/>
              <a:t>No one</a:t>
            </a:r>
            <a:r>
              <a:rPr lang="en"/>
              <a:t> shall be </a:t>
            </a:r>
            <a:r>
              <a:rPr b="1" lang="en"/>
              <a:t>arbitrarily deprived of his nationality</a:t>
            </a:r>
            <a:r>
              <a:rPr lang="en"/>
              <a:t> nor </a:t>
            </a:r>
            <a:r>
              <a:rPr b="1" lang="en"/>
              <a:t>denied the right to change</a:t>
            </a:r>
            <a:r>
              <a:rPr lang="en"/>
              <a:t> his nationality.</a:t>
            </a:r>
            <a:endParaRPr/>
          </a:p>
        </p:txBody>
      </p:sp>
      <p:sp>
        <p:nvSpPr>
          <p:cNvPr id="96" name="Google Shape;96;p18"/>
          <p:cNvSpPr txBox="1"/>
          <p:nvPr/>
        </p:nvSpPr>
        <p:spPr>
          <a:xfrm>
            <a:off x="4698925" y="1205525"/>
            <a:ext cx="4267800" cy="3570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dk1"/>
                </a:solidFill>
                <a:latin typeface="Old Standard TT"/>
                <a:ea typeface="Old Standard TT"/>
                <a:cs typeface="Old Standard TT"/>
                <a:sym typeface="Old Standard TT"/>
              </a:rPr>
              <a:t>16. </a:t>
            </a:r>
            <a:r>
              <a:rPr b="1" lang="en" sz="1600">
                <a:solidFill>
                  <a:schemeClr val="dk1"/>
                </a:solidFill>
                <a:latin typeface="Old Standard TT"/>
                <a:ea typeface="Old Standard TT"/>
                <a:cs typeface="Old Standard TT"/>
                <a:sym typeface="Old Standard TT"/>
              </a:rPr>
              <a:t>Men and women of full age</a:t>
            </a:r>
            <a:r>
              <a:rPr lang="en" sz="1600">
                <a:solidFill>
                  <a:schemeClr val="dk1"/>
                </a:solidFill>
                <a:latin typeface="Old Standard TT"/>
                <a:ea typeface="Old Standard TT"/>
                <a:cs typeface="Old Standard TT"/>
                <a:sym typeface="Old Standard TT"/>
              </a:rPr>
              <a:t>, without any limitation due to race, nationality or religion, have the </a:t>
            </a:r>
            <a:r>
              <a:rPr b="1" lang="en" sz="1600">
                <a:solidFill>
                  <a:schemeClr val="dk1"/>
                </a:solidFill>
                <a:latin typeface="Old Standard TT"/>
                <a:ea typeface="Old Standard TT"/>
                <a:cs typeface="Old Standard TT"/>
                <a:sym typeface="Old Standard TT"/>
              </a:rPr>
              <a:t>right to marry and to found a famil</a:t>
            </a:r>
            <a:r>
              <a:rPr lang="en" sz="1600">
                <a:solidFill>
                  <a:schemeClr val="dk1"/>
                </a:solidFill>
                <a:latin typeface="Old Standard TT"/>
                <a:ea typeface="Old Standard TT"/>
                <a:cs typeface="Old Standard TT"/>
                <a:sym typeface="Old Standard TT"/>
              </a:rPr>
              <a:t>y. They are entitled to </a:t>
            </a:r>
            <a:r>
              <a:rPr b="1" lang="en" sz="1600">
                <a:solidFill>
                  <a:schemeClr val="dk1"/>
                </a:solidFill>
                <a:latin typeface="Old Standard TT"/>
                <a:ea typeface="Old Standard TT"/>
                <a:cs typeface="Old Standard TT"/>
                <a:sym typeface="Old Standard TT"/>
              </a:rPr>
              <a:t>equal rights as to marriage</a:t>
            </a:r>
            <a:r>
              <a:rPr lang="en" sz="1600">
                <a:solidFill>
                  <a:schemeClr val="dk1"/>
                </a:solidFill>
                <a:latin typeface="Old Standard TT"/>
                <a:ea typeface="Old Standard TT"/>
                <a:cs typeface="Old Standard TT"/>
                <a:sym typeface="Old Standard TT"/>
              </a:rPr>
              <a:t>, during marriage and at its dissolution.</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b="1" lang="en" sz="1600">
                <a:solidFill>
                  <a:schemeClr val="dk1"/>
                </a:solidFill>
                <a:latin typeface="Old Standard TT"/>
                <a:ea typeface="Old Standard TT"/>
                <a:cs typeface="Old Standard TT"/>
                <a:sym typeface="Old Standard TT"/>
              </a:rPr>
              <a:t>Marriage shall be entered into</a:t>
            </a:r>
            <a:r>
              <a:rPr lang="en" sz="1600">
                <a:solidFill>
                  <a:schemeClr val="dk1"/>
                </a:solidFill>
                <a:latin typeface="Old Standard TT"/>
                <a:ea typeface="Old Standard TT"/>
                <a:cs typeface="Old Standard TT"/>
                <a:sym typeface="Old Standard TT"/>
              </a:rPr>
              <a:t> only with the </a:t>
            </a:r>
            <a:r>
              <a:rPr b="1" lang="en" sz="1600">
                <a:solidFill>
                  <a:schemeClr val="dk1"/>
                </a:solidFill>
                <a:latin typeface="Old Standard TT"/>
                <a:ea typeface="Old Standard TT"/>
                <a:cs typeface="Old Standard TT"/>
                <a:sym typeface="Old Standard TT"/>
              </a:rPr>
              <a:t>free and full consent</a:t>
            </a:r>
            <a:r>
              <a:rPr lang="en" sz="1600">
                <a:solidFill>
                  <a:schemeClr val="dk1"/>
                </a:solidFill>
                <a:latin typeface="Old Standard TT"/>
                <a:ea typeface="Old Standard TT"/>
                <a:cs typeface="Old Standard TT"/>
                <a:sym typeface="Old Standard TT"/>
              </a:rPr>
              <a:t> of the intending spouses.</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lang="en" sz="1600">
                <a:solidFill>
                  <a:schemeClr val="dk1"/>
                </a:solidFill>
                <a:latin typeface="Old Standard TT"/>
                <a:ea typeface="Old Standard TT"/>
                <a:cs typeface="Old Standard TT"/>
                <a:sym typeface="Old Standard TT"/>
              </a:rPr>
              <a:t>The </a:t>
            </a:r>
            <a:r>
              <a:rPr b="1" lang="en" sz="1600">
                <a:solidFill>
                  <a:schemeClr val="dk1"/>
                </a:solidFill>
                <a:latin typeface="Old Standard TT"/>
                <a:ea typeface="Old Standard TT"/>
                <a:cs typeface="Old Standard TT"/>
                <a:sym typeface="Old Standard TT"/>
              </a:rPr>
              <a:t>family</a:t>
            </a:r>
            <a:r>
              <a:rPr lang="en" sz="1600">
                <a:solidFill>
                  <a:schemeClr val="dk1"/>
                </a:solidFill>
                <a:latin typeface="Old Standard TT"/>
                <a:ea typeface="Old Standard TT"/>
                <a:cs typeface="Old Standard TT"/>
                <a:sym typeface="Old Standard TT"/>
              </a:rPr>
              <a:t> is the </a:t>
            </a:r>
            <a:r>
              <a:rPr b="1" lang="en" sz="1600">
                <a:solidFill>
                  <a:schemeClr val="dk1"/>
                </a:solidFill>
                <a:latin typeface="Old Standard TT"/>
                <a:ea typeface="Old Standard TT"/>
                <a:cs typeface="Old Standard TT"/>
                <a:sym typeface="Old Standard TT"/>
              </a:rPr>
              <a:t>natural and fundamental group unit of society</a:t>
            </a:r>
            <a:r>
              <a:rPr lang="en" sz="1600">
                <a:solidFill>
                  <a:schemeClr val="dk1"/>
                </a:solidFill>
                <a:latin typeface="Old Standard TT"/>
                <a:ea typeface="Old Standard TT"/>
                <a:cs typeface="Old Standard TT"/>
                <a:sym typeface="Old Standard TT"/>
              </a:rPr>
              <a:t> and is entitled to </a:t>
            </a:r>
            <a:r>
              <a:rPr b="1" lang="en" sz="1600">
                <a:solidFill>
                  <a:schemeClr val="dk1"/>
                </a:solidFill>
                <a:latin typeface="Old Standard TT"/>
                <a:ea typeface="Old Standard TT"/>
                <a:cs typeface="Old Standard TT"/>
                <a:sym typeface="Old Standard TT"/>
              </a:rPr>
              <a:t>protection</a:t>
            </a:r>
            <a:r>
              <a:rPr lang="en" sz="1600">
                <a:solidFill>
                  <a:schemeClr val="dk1"/>
                </a:solidFill>
                <a:latin typeface="Old Standard TT"/>
                <a:ea typeface="Old Standard TT"/>
                <a:cs typeface="Old Standard TT"/>
                <a:sym typeface="Old Standard TT"/>
              </a:rPr>
              <a:t> by society and the State.</a:t>
            </a:r>
            <a:endParaRPr sz="1600">
              <a:solidFill>
                <a:schemeClr val="dk1"/>
              </a:solidFill>
              <a:latin typeface="Old Standard TT"/>
              <a:ea typeface="Old Standard TT"/>
              <a:cs typeface="Old Standard TT"/>
              <a:sym typeface="Old Standard T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17 through 20</a:t>
            </a:r>
            <a:endParaRPr/>
          </a:p>
        </p:txBody>
      </p:sp>
      <p:sp>
        <p:nvSpPr>
          <p:cNvPr id="102" name="Google Shape;102;p19"/>
          <p:cNvSpPr txBox="1"/>
          <p:nvPr>
            <p:ph idx="1" type="body"/>
          </p:nvPr>
        </p:nvSpPr>
        <p:spPr>
          <a:xfrm>
            <a:off x="311700" y="1205525"/>
            <a:ext cx="4074000" cy="35592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t>17. Everyone has the </a:t>
            </a:r>
            <a:r>
              <a:rPr b="1" lang="en"/>
              <a:t>right to own property</a:t>
            </a:r>
            <a:r>
              <a:rPr lang="en"/>
              <a:t> alone as well as in association with others.</a:t>
            </a:r>
            <a:endParaRPr/>
          </a:p>
          <a:p>
            <a:pPr indent="0" lvl="0" marL="0" rtl="0" algn="l">
              <a:spcBef>
                <a:spcPts val="1200"/>
              </a:spcBef>
              <a:spcAft>
                <a:spcPts val="0"/>
              </a:spcAft>
              <a:buNone/>
            </a:pPr>
            <a:r>
              <a:rPr b="1" lang="en"/>
              <a:t>No one</a:t>
            </a:r>
            <a:r>
              <a:rPr lang="en"/>
              <a:t> shall be </a:t>
            </a:r>
            <a:r>
              <a:rPr b="1" lang="en"/>
              <a:t>arbitrarily deprived of his property</a:t>
            </a:r>
            <a:r>
              <a:rPr lang="en"/>
              <a:t>.</a:t>
            </a:r>
            <a:endParaRPr/>
          </a:p>
          <a:p>
            <a:pPr indent="0" lvl="0" marL="0" rtl="0" algn="l">
              <a:spcBef>
                <a:spcPts val="1200"/>
              </a:spcBef>
              <a:spcAft>
                <a:spcPts val="1200"/>
              </a:spcAft>
              <a:buNone/>
            </a:pPr>
            <a:r>
              <a:rPr lang="en"/>
              <a:t>18. Everyone has the </a:t>
            </a:r>
            <a:r>
              <a:rPr b="1" lang="en"/>
              <a:t>right to freedom of thought, conscience and religion</a:t>
            </a:r>
            <a:r>
              <a:rPr lang="en"/>
              <a:t>; this right includes freedom to change his religion or belief, and freedom, either alone or in community with others and in public or private, to manifest his religion or belief in teaching, practice, worship and observance.</a:t>
            </a:r>
            <a:endParaRPr/>
          </a:p>
        </p:txBody>
      </p:sp>
      <p:sp>
        <p:nvSpPr>
          <p:cNvPr id="103" name="Google Shape;103;p19"/>
          <p:cNvSpPr txBox="1"/>
          <p:nvPr/>
        </p:nvSpPr>
        <p:spPr>
          <a:xfrm>
            <a:off x="4698925" y="1205525"/>
            <a:ext cx="4267800" cy="3287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dk1"/>
                </a:solidFill>
                <a:latin typeface="Old Standard TT"/>
                <a:ea typeface="Old Standard TT"/>
                <a:cs typeface="Old Standard TT"/>
                <a:sym typeface="Old Standard TT"/>
              </a:rPr>
              <a:t>19. Everyone has the </a:t>
            </a:r>
            <a:r>
              <a:rPr b="1" lang="en" sz="1600">
                <a:solidFill>
                  <a:schemeClr val="dk1"/>
                </a:solidFill>
                <a:latin typeface="Old Standard TT"/>
                <a:ea typeface="Old Standard TT"/>
                <a:cs typeface="Old Standard TT"/>
                <a:sym typeface="Old Standard TT"/>
              </a:rPr>
              <a:t>right to freedom of opinion and expression</a:t>
            </a:r>
            <a:r>
              <a:rPr lang="en" sz="1600">
                <a:solidFill>
                  <a:schemeClr val="dk1"/>
                </a:solidFill>
                <a:latin typeface="Old Standard TT"/>
                <a:ea typeface="Old Standard TT"/>
                <a:cs typeface="Old Standard TT"/>
                <a:sym typeface="Old Standard TT"/>
              </a:rPr>
              <a:t>; this right includes freedom to hold opinions without interference and to seek, receive and impart information and ideas through any media and regardless of frontiers.</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lang="en" sz="1600">
                <a:solidFill>
                  <a:schemeClr val="dk1"/>
                </a:solidFill>
                <a:latin typeface="Old Standard TT"/>
                <a:ea typeface="Old Standard TT"/>
                <a:cs typeface="Old Standard TT"/>
                <a:sym typeface="Old Standard TT"/>
              </a:rPr>
              <a:t>20. </a:t>
            </a:r>
            <a:r>
              <a:rPr lang="en" sz="1600">
                <a:solidFill>
                  <a:schemeClr val="dk1"/>
                </a:solidFill>
                <a:latin typeface="Old Standard TT"/>
                <a:ea typeface="Old Standard TT"/>
                <a:cs typeface="Old Standard TT"/>
                <a:sym typeface="Old Standard TT"/>
              </a:rPr>
              <a:t>Everyone has the </a:t>
            </a:r>
            <a:r>
              <a:rPr b="1" lang="en" sz="1600">
                <a:solidFill>
                  <a:schemeClr val="dk1"/>
                </a:solidFill>
                <a:latin typeface="Old Standard TT"/>
                <a:ea typeface="Old Standard TT"/>
                <a:cs typeface="Old Standard TT"/>
                <a:sym typeface="Old Standard TT"/>
              </a:rPr>
              <a:t>right to freedom of peaceful assembly and association</a:t>
            </a:r>
            <a:r>
              <a:rPr lang="en" sz="1600">
                <a:solidFill>
                  <a:schemeClr val="dk1"/>
                </a:solidFill>
                <a:latin typeface="Old Standard TT"/>
                <a:ea typeface="Old Standard TT"/>
                <a:cs typeface="Old Standard TT"/>
                <a:sym typeface="Old Standard TT"/>
              </a:rPr>
              <a:t>.</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rPr b="1" lang="en" sz="1600">
                <a:solidFill>
                  <a:schemeClr val="dk1"/>
                </a:solidFill>
                <a:latin typeface="Old Standard TT"/>
                <a:ea typeface="Old Standard TT"/>
                <a:cs typeface="Old Standard TT"/>
                <a:sym typeface="Old Standard TT"/>
              </a:rPr>
              <a:t>No one</a:t>
            </a:r>
            <a:r>
              <a:rPr lang="en" sz="1600">
                <a:solidFill>
                  <a:schemeClr val="dk1"/>
                </a:solidFill>
                <a:latin typeface="Old Standard TT"/>
                <a:ea typeface="Old Standard TT"/>
                <a:cs typeface="Old Standard TT"/>
                <a:sym typeface="Old Standard TT"/>
              </a:rPr>
              <a:t> may be </a:t>
            </a:r>
            <a:r>
              <a:rPr b="1" lang="en" sz="1600">
                <a:solidFill>
                  <a:schemeClr val="dk1"/>
                </a:solidFill>
                <a:latin typeface="Old Standard TT"/>
                <a:ea typeface="Old Standard TT"/>
                <a:cs typeface="Old Standard TT"/>
                <a:sym typeface="Old Standard TT"/>
              </a:rPr>
              <a:t>compelled to belong to an association</a:t>
            </a:r>
            <a:r>
              <a:rPr lang="en" sz="1600">
                <a:solidFill>
                  <a:schemeClr val="dk1"/>
                </a:solidFill>
                <a:latin typeface="Old Standard TT"/>
                <a:ea typeface="Old Standard TT"/>
                <a:cs typeface="Old Standard TT"/>
                <a:sym typeface="Old Standard TT"/>
              </a:rPr>
              <a:t>.</a:t>
            </a:r>
            <a:endParaRPr sz="1600">
              <a:solidFill>
                <a:schemeClr val="dk1"/>
              </a:solidFill>
              <a:latin typeface="Old Standard TT"/>
              <a:ea typeface="Old Standard TT"/>
              <a:cs typeface="Old Standard TT"/>
              <a:sym typeface="Old Standard T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21 through 22</a:t>
            </a:r>
            <a:endParaRPr/>
          </a:p>
        </p:txBody>
      </p:sp>
      <p:sp>
        <p:nvSpPr>
          <p:cNvPr id="109" name="Google Shape;109;p20"/>
          <p:cNvSpPr txBox="1"/>
          <p:nvPr>
            <p:ph idx="1" type="body"/>
          </p:nvPr>
        </p:nvSpPr>
        <p:spPr>
          <a:xfrm>
            <a:off x="311700" y="1205525"/>
            <a:ext cx="4074000" cy="3559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21. Everyone has the </a:t>
            </a:r>
            <a:r>
              <a:rPr b="1" lang="en"/>
              <a:t>right to take part in the government</a:t>
            </a:r>
            <a:r>
              <a:rPr lang="en"/>
              <a:t> of his country, directly or through freely chosen representatives.</a:t>
            </a:r>
            <a:endParaRPr/>
          </a:p>
          <a:p>
            <a:pPr indent="0" lvl="0" marL="0" rtl="0" algn="l">
              <a:spcBef>
                <a:spcPts val="1200"/>
              </a:spcBef>
              <a:spcAft>
                <a:spcPts val="0"/>
              </a:spcAft>
              <a:buNone/>
            </a:pPr>
            <a:r>
              <a:rPr lang="en"/>
              <a:t>Everyone has the </a:t>
            </a:r>
            <a:r>
              <a:rPr b="1" lang="en"/>
              <a:t>right of equal access to public service</a:t>
            </a:r>
            <a:r>
              <a:rPr lang="en"/>
              <a:t> in his country.</a:t>
            </a:r>
            <a:endParaRPr/>
          </a:p>
          <a:p>
            <a:pPr indent="0" lvl="0" marL="0" rtl="0" algn="l">
              <a:spcBef>
                <a:spcPts val="1200"/>
              </a:spcBef>
              <a:spcAft>
                <a:spcPts val="1200"/>
              </a:spcAft>
              <a:buNone/>
            </a:pPr>
            <a:r>
              <a:rPr lang="en"/>
              <a:t>The </a:t>
            </a:r>
            <a:r>
              <a:rPr b="1" lang="en"/>
              <a:t>will of the people</a:t>
            </a:r>
            <a:r>
              <a:rPr lang="en"/>
              <a:t> shall be the </a:t>
            </a:r>
            <a:r>
              <a:rPr b="1" lang="en"/>
              <a:t>basis of the authority of government</a:t>
            </a:r>
            <a:r>
              <a:rPr lang="en"/>
              <a:t>; this will shall be expressed in periodic and genuine </a:t>
            </a:r>
            <a:r>
              <a:rPr b="1" lang="en"/>
              <a:t>elections</a:t>
            </a:r>
            <a:r>
              <a:rPr lang="en"/>
              <a:t> which shall be by universal and equal suffrage and shall be held by secret vote or by equivalent free voting procedures.</a:t>
            </a:r>
            <a:endParaRPr/>
          </a:p>
        </p:txBody>
      </p:sp>
      <p:sp>
        <p:nvSpPr>
          <p:cNvPr id="110" name="Google Shape;110;p20"/>
          <p:cNvSpPr txBox="1"/>
          <p:nvPr/>
        </p:nvSpPr>
        <p:spPr>
          <a:xfrm>
            <a:off x="4698925" y="1504025"/>
            <a:ext cx="4267800" cy="2850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dk1"/>
                </a:solidFill>
                <a:latin typeface="Old Standard TT"/>
                <a:ea typeface="Old Standard TT"/>
                <a:cs typeface="Old Standard TT"/>
                <a:sym typeface="Old Standard TT"/>
              </a:rPr>
              <a:t>22. Everyone, as a member of society, has the </a:t>
            </a:r>
            <a:r>
              <a:rPr b="1" lang="en" sz="1600">
                <a:solidFill>
                  <a:schemeClr val="dk1"/>
                </a:solidFill>
                <a:latin typeface="Old Standard TT"/>
                <a:ea typeface="Old Standard TT"/>
                <a:cs typeface="Old Standard TT"/>
                <a:sym typeface="Old Standard TT"/>
              </a:rPr>
              <a:t>right to social security and is entitled to realization</a:t>
            </a:r>
            <a:r>
              <a:rPr lang="en" sz="1600">
                <a:solidFill>
                  <a:schemeClr val="dk1"/>
                </a:solidFill>
                <a:latin typeface="Old Standard TT"/>
                <a:ea typeface="Old Standard TT"/>
                <a:cs typeface="Old Standard TT"/>
                <a:sym typeface="Old Standard TT"/>
              </a:rPr>
              <a:t>, through national effort and international co-operation and in accordance with the organization and resources of each State, of the </a:t>
            </a:r>
            <a:r>
              <a:rPr b="1" lang="en" sz="1600">
                <a:solidFill>
                  <a:schemeClr val="dk1"/>
                </a:solidFill>
                <a:latin typeface="Old Standard TT"/>
                <a:ea typeface="Old Standard TT"/>
                <a:cs typeface="Old Standard TT"/>
                <a:sym typeface="Old Standard TT"/>
              </a:rPr>
              <a:t>economic, social and cultural rights indispensable for his dignity</a:t>
            </a:r>
            <a:r>
              <a:rPr lang="en" sz="1600">
                <a:solidFill>
                  <a:schemeClr val="dk1"/>
                </a:solidFill>
                <a:latin typeface="Old Standard TT"/>
                <a:ea typeface="Old Standard TT"/>
                <a:cs typeface="Old Standard TT"/>
                <a:sym typeface="Old Standard TT"/>
              </a:rPr>
              <a:t> and the free development of his personality.</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t/>
            </a:r>
            <a:endParaRPr sz="1600">
              <a:solidFill>
                <a:schemeClr val="dk1"/>
              </a:solidFill>
              <a:latin typeface="Old Standard TT"/>
              <a:ea typeface="Old Standard TT"/>
              <a:cs typeface="Old Standard TT"/>
              <a:sym typeface="Old Standard T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Articles 23 through 25</a:t>
            </a:r>
            <a:endParaRPr/>
          </a:p>
        </p:txBody>
      </p:sp>
      <p:sp>
        <p:nvSpPr>
          <p:cNvPr id="116" name="Google Shape;116;p21"/>
          <p:cNvSpPr txBox="1"/>
          <p:nvPr>
            <p:ph idx="1" type="body"/>
          </p:nvPr>
        </p:nvSpPr>
        <p:spPr>
          <a:xfrm>
            <a:off x="311700" y="1058225"/>
            <a:ext cx="4074000" cy="3844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23. Everyone has the </a:t>
            </a:r>
            <a:r>
              <a:rPr b="1" lang="en"/>
              <a:t>right to work</a:t>
            </a:r>
            <a:r>
              <a:rPr lang="en"/>
              <a:t>, to free choice of employment, to just and favourable conditions of work and to protection against unemployment.</a:t>
            </a:r>
            <a:endParaRPr/>
          </a:p>
          <a:p>
            <a:pPr indent="0" lvl="0" marL="0" rtl="0" algn="l">
              <a:spcBef>
                <a:spcPts val="1200"/>
              </a:spcBef>
              <a:spcAft>
                <a:spcPts val="0"/>
              </a:spcAft>
              <a:buNone/>
            </a:pPr>
            <a:r>
              <a:rPr lang="en"/>
              <a:t>Everyone, without any discrimination, has the </a:t>
            </a:r>
            <a:r>
              <a:rPr b="1" lang="en"/>
              <a:t>right to equal pay for equal work</a:t>
            </a:r>
            <a:r>
              <a:rPr lang="en"/>
              <a:t>.</a:t>
            </a:r>
            <a:endParaRPr/>
          </a:p>
          <a:p>
            <a:pPr indent="0" lvl="0" marL="0" rtl="0" algn="l">
              <a:spcBef>
                <a:spcPts val="1200"/>
              </a:spcBef>
              <a:spcAft>
                <a:spcPts val="0"/>
              </a:spcAft>
              <a:buNone/>
            </a:pPr>
            <a:r>
              <a:rPr b="1" lang="en"/>
              <a:t>Everyone who works</a:t>
            </a:r>
            <a:r>
              <a:rPr lang="en"/>
              <a:t> has the </a:t>
            </a:r>
            <a:r>
              <a:rPr b="1" lang="en"/>
              <a:t>right to just and favourable remuneration</a:t>
            </a:r>
            <a:r>
              <a:rPr lang="en"/>
              <a:t> ensuring for himself and his family an existence worthy of human dignity, and </a:t>
            </a:r>
            <a:r>
              <a:rPr b="1" lang="en"/>
              <a:t>supplemented</a:t>
            </a:r>
            <a:r>
              <a:rPr lang="en"/>
              <a:t>, if necessary, by other means of social protection.</a:t>
            </a:r>
            <a:endParaRPr/>
          </a:p>
          <a:p>
            <a:pPr indent="0" lvl="0" marL="0" rtl="0" algn="l">
              <a:spcBef>
                <a:spcPts val="1200"/>
              </a:spcBef>
              <a:spcAft>
                <a:spcPts val="1200"/>
              </a:spcAft>
              <a:buNone/>
            </a:pPr>
            <a:r>
              <a:rPr lang="en"/>
              <a:t>Everyone has the </a:t>
            </a:r>
            <a:r>
              <a:rPr b="1" lang="en"/>
              <a:t>right to form and to join trade unions</a:t>
            </a:r>
            <a:r>
              <a:rPr lang="en"/>
              <a:t> for the protection of his interests.</a:t>
            </a:r>
            <a:endParaRPr/>
          </a:p>
        </p:txBody>
      </p:sp>
      <p:sp>
        <p:nvSpPr>
          <p:cNvPr id="117" name="Google Shape;117;p21"/>
          <p:cNvSpPr txBox="1"/>
          <p:nvPr/>
        </p:nvSpPr>
        <p:spPr>
          <a:xfrm>
            <a:off x="4733350" y="54425"/>
            <a:ext cx="4267800" cy="586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dk1"/>
                </a:solidFill>
                <a:latin typeface="Old Standard TT"/>
                <a:ea typeface="Old Standard TT"/>
                <a:cs typeface="Old Standard TT"/>
                <a:sym typeface="Old Standard TT"/>
              </a:rPr>
              <a:t>24. Everyone has the </a:t>
            </a:r>
            <a:r>
              <a:rPr b="1" lang="en" sz="1600">
                <a:solidFill>
                  <a:schemeClr val="dk1"/>
                </a:solidFill>
                <a:latin typeface="Old Standard TT"/>
                <a:ea typeface="Old Standard TT"/>
                <a:cs typeface="Old Standard TT"/>
                <a:sym typeface="Old Standard TT"/>
              </a:rPr>
              <a:t>right to rest and leisure</a:t>
            </a:r>
            <a:r>
              <a:rPr lang="en" sz="1600">
                <a:solidFill>
                  <a:schemeClr val="dk1"/>
                </a:solidFill>
                <a:latin typeface="Old Standard TT"/>
                <a:ea typeface="Old Standard TT"/>
                <a:cs typeface="Old Standard TT"/>
                <a:sym typeface="Old Standard TT"/>
              </a:rPr>
              <a:t>, including reasonable limitation of working hours and periodic holidays with pay.</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lang="en" sz="1600">
                <a:solidFill>
                  <a:schemeClr val="dk1"/>
                </a:solidFill>
                <a:latin typeface="Old Standard TT"/>
                <a:ea typeface="Old Standard TT"/>
                <a:cs typeface="Old Standard TT"/>
                <a:sym typeface="Old Standard TT"/>
              </a:rPr>
              <a:t>25. Everyone has the </a:t>
            </a:r>
            <a:r>
              <a:rPr b="1" lang="en" sz="1600">
                <a:solidFill>
                  <a:schemeClr val="dk1"/>
                </a:solidFill>
                <a:latin typeface="Old Standard TT"/>
                <a:ea typeface="Old Standard TT"/>
                <a:cs typeface="Old Standard TT"/>
                <a:sym typeface="Old Standard TT"/>
              </a:rPr>
              <a:t>right to a standard of living adequate</a:t>
            </a:r>
            <a:r>
              <a:rPr lang="en" sz="1600">
                <a:solidFill>
                  <a:schemeClr val="dk1"/>
                </a:solidFill>
                <a:latin typeface="Old Standard TT"/>
                <a:ea typeface="Old Standard TT"/>
                <a:cs typeface="Old Standard TT"/>
                <a:sym typeface="Old Standard TT"/>
              </a:rPr>
              <a:t> for the </a:t>
            </a:r>
            <a:r>
              <a:rPr b="1" lang="en" sz="1600">
                <a:solidFill>
                  <a:schemeClr val="dk1"/>
                </a:solidFill>
                <a:latin typeface="Old Standard TT"/>
                <a:ea typeface="Old Standard TT"/>
                <a:cs typeface="Old Standard TT"/>
                <a:sym typeface="Old Standard TT"/>
              </a:rPr>
              <a:t>health and well-being of himself and of his family</a:t>
            </a:r>
            <a:r>
              <a:rPr lang="en" sz="1600">
                <a:solidFill>
                  <a:schemeClr val="dk1"/>
                </a:solidFill>
                <a:latin typeface="Old Standard TT"/>
                <a:ea typeface="Old Standard TT"/>
                <a:cs typeface="Old Standard TT"/>
                <a:sym typeface="Old Standard TT"/>
              </a:rPr>
              <a:t>, including food, clothing, housing and medical care and necessary social services, and the r</a:t>
            </a:r>
            <a:r>
              <a:rPr b="1" lang="en" sz="1600">
                <a:solidFill>
                  <a:schemeClr val="dk1"/>
                </a:solidFill>
                <a:latin typeface="Old Standard TT"/>
                <a:ea typeface="Old Standard TT"/>
                <a:cs typeface="Old Standard TT"/>
                <a:sym typeface="Old Standard TT"/>
              </a:rPr>
              <a:t>ight to security</a:t>
            </a:r>
            <a:r>
              <a:rPr lang="en" sz="1600">
                <a:solidFill>
                  <a:schemeClr val="dk1"/>
                </a:solidFill>
                <a:latin typeface="Old Standard TT"/>
                <a:ea typeface="Old Standard TT"/>
                <a:cs typeface="Old Standard TT"/>
                <a:sym typeface="Old Standard TT"/>
              </a:rPr>
              <a:t> in the event of unemployment, sickness, disability, widowhood, old age or other lack of livelihood in circumstances beyond his control.</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b="1" lang="en" sz="1600">
                <a:solidFill>
                  <a:schemeClr val="dk1"/>
                </a:solidFill>
                <a:latin typeface="Old Standard TT"/>
                <a:ea typeface="Old Standard TT"/>
                <a:cs typeface="Old Standard TT"/>
                <a:sym typeface="Old Standard TT"/>
              </a:rPr>
              <a:t>Motherhood and childhood</a:t>
            </a:r>
            <a:r>
              <a:rPr lang="en" sz="1600">
                <a:solidFill>
                  <a:schemeClr val="dk1"/>
                </a:solidFill>
                <a:latin typeface="Old Standard TT"/>
                <a:ea typeface="Old Standard TT"/>
                <a:cs typeface="Old Standard TT"/>
                <a:sym typeface="Old Standard TT"/>
              </a:rPr>
              <a:t> are entitled to </a:t>
            </a:r>
            <a:r>
              <a:rPr b="1" lang="en" sz="1600">
                <a:solidFill>
                  <a:schemeClr val="dk1"/>
                </a:solidFill>
                <a:latin typeface="Old Standard TT"/>
                <a:ea typeface="Old Standard TT"/>
                <a:cs typeface="Old Standard TT"/>
                <a:sym typeface="Old Standard TT"/>
              </a:rPr>
              <a:t>special care and assistance</a:t>
            </a:r>
            <a:r>
              <a:rPr lang="en" sz="1600">
                <a:solidFill>
                  <a:schemeClr val="dk1"/>
                </a:solidFill>
                <a:latin typeface="Old Standard TT"/>
                <a:ea typeface="Old Standard TT"/>
                <a:cs typeface="Old Standard TT"/>
                <a:sym typeface="Old Standard TT"/>
              </a:rPr>
              <a:t>. </a:t>
            </a:r>
            <a:r>
              <a:rPr b="1" lang="en" sz="1600">
                <a:solidFill>
                  <a:schemeClr val="dk1"/>
                </a:solidFill>
                <a:latin typeface="Old Standard TT"/>
                <a:ea typeface="Old Standard TT"/>
                <a:cs typeface="Old Standard TT"/>
                <a:sym typeface="Old Standard TT"/>
              </a:rPr>
              <a:t>All children</a:t>
            </a:r>
            <a:r>
              <a:rPr lang="en" sz="1600">
                <a:solidFill>
                  <a:schemeClr val="dk1"/>
                </a:solidFill>
                <a:latin typeface="Old Standard TT"/>
                <a:ea typeface="Old Standard TT"/>
                <a:cs typeface="Old Standard TT"/>
                <a:sym typeface="Old Standard TT"/>
              </a:rPr>
              <a:t>, whether born in or out of wedlock, shall enjoy the </a:t>
            </a:r>
            <a:r>
              <a:rPr b="1" lang="en" sz="1600">
                <a:solidFill>
                  <a:schemeClr val="dk1"/>
                </a:solidFill>
                <a:latin typeface="Old Standard TT"/>
                <a:ea typeface="Old Standard TT"/>
                <a:cs typeface="Old Standard TT"/>
                <a:sym typeface="Old Standard TT"/>
              </a:rPr>
              <a:t>same social protection</a:t>
            </a:r>
            <a:r>
              <a:rPr lang="en" sz="1600">
                <a:solidFill>
                  <a:schemeClr val="dk1"/>
                </a:solidFill>
                <a:latin typeface="Old Standard TT"/>
                <a:ea typeface="Old Standard TT"/>
                <a:cs typeface="Old Standard TT"/>
                <a:sym typeface="Old Standard TT"/>
              </a:rPr>
              <a:t>.</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t/>
            </a:r>
            <a:endParaRPr sz="16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None/>
            </a:pPr>
            <a:r>
              <a:t/>
            </a:r>
            <a:endParaRPr sz="1600">
              <a:solidFill>
                <a:schemeClr val="dk1"/>
              </a:solidFill>
              <a:latin typeface="Old Standard TT"/>
              <a:ea typeface="Old Standard TT"/>
              <a:cs typeface="Old Standard TT"/>
              <a:sym typeface="Old Standard T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