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Old Standard TT"/>
      <p:regular r:id="rId17"/>
      <p:bold r:id="rId18"/>
      <p: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OldStandardTT-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OldStandardTT-italic.fntdata"/><Relationship Id="rId6" Type="http://schemas.openxmlformats.org/officeDocument/2006/relationships/slide" Target="slides/slide1.xml"/><Relationship Id="rId18" Type="http://schemas.openxmlformats.org/officeDocument/2006/relationships/font" Target="fonts/OldStandardTT-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3cb89a20cc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3cb89a20c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3cb89a20cc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3cb89a20c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323ec647c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323ec647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323ec647cb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323ec647cb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3cb89a20c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3cb89a20c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3cb89a20c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3cb89a20c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3cb89a20c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3cb89a20c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3cb89a20c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3cb89a20c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3cb89a20cc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3cb89a20c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3cb89a20c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3cb89a20c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Incitement to Hatred</a:t>
            </a:r>
            <a:endParaRPr/>
          </a:p>
          <a:p>
            <a:pPr indent="0" lvl="0" marL="0" rtl="0" algn="l">
              <a:spcBef>
                <a:spcPts val="0"/>
              </a:spcBef>
              <a:spcAft>
                <a:spcPts val="0"/>
              </a:spcAft>
              <a:buNone/>
            </a:pPr>
            <a:r>
              <a:rPr lang="en"/>
              <a:t>Threshold Test Activity</a:t>
            </a:r>
            <a:endParaRPr/>
          </a:p>
        </p:txBody>
      </p:sp>
      <p:sp>
        <p:nvSpPr>
          <p:cNvPr id="60" name="Google Shape;60;p13"/>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Module 7</a:t>
            </a:r>
            <a:endParaRPr/>
          </a:p>
        </p:txBody>
      </p:sp>
      <p:pic>
        <p:nvPicPr>
          <p:cNvPr id="61" name="Google Shape;61;p13"/>
          <p:cNvPicPr preferRelativeResize="0"/>
          <p:nvPr/>
        </p:nvPicPr>
        <p:blipFill>
          <a:blip r:embed="rId3">
            <a:alphaModFix/>
          </a:blip>
          <a:stretch>
            <a:fillRect/>
          </a:stretch>
        </p:blipFill>
        <p:spPr>
          <a:xfrm>
            <a:off x="5863150" y="1813250"/>
            <a:ext cx="3022525" cy="3297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Scenario, continued</a:t>
            </a:r>
            <a:endParaRPr/>
          </a:p>
        </p:txBody>
      </p:sp>
      <p:sp>
        <p:nvSpPr>
          <p:cNvPr id="122" name="Google Shape;122;p22"/>
          <p:cNvSpPr txBox="1"/>
          <p:nvPr>
            <p:ph idx="1" type="body"/>
          </p:nvPr>
        </p:nvSpPr>
        <p:spPr>
          <a:xfrm>
            <a:off x="311700" y="1171600"/>
            <a:ext cx="8520600" cy="372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Although Sierra Leone has no specific anti-hate speech laws, incitement is prohibited under the common law. During the investigations, all six branches of the pastor’s church were shut down. A director of a local civil rights group spoke out, claiming that a person’s right to worship should not be limited and that the government should not shut down the church just because of hateful comments made by one person. </a:t>
            </a:r>
            <a:endParaRPr/>
          </a:p>
          <a:p>
            <a:pPr indent="0" lvl="0" marL="0" rtl="0" algn="l">
              <a:spcBef>
                <a:spcPts val="1200"/>
              </a:spcBef>
              <a:spcAft>
                <a:spcPts val="1200"/>
              </a:spcAft>
              <a:buNone/>
            </a:pPr>
            <a:r>
              <a:rPr lang="en"/>
              <a:t>A Muslim member of an inter-faith council urged his followers to forgive the pastor and extend peace to their Christian neighbors. Some people on social media have demanded that the pastor apologize while others have insisted he be deported back to Nigeria.</a:t>
            </a:r>
            <a:endParaRPr/>
          </a:p>
        </p:txBody>
      </p:sp>
      <p:sp>
        <p:nvSpPr>
          <p:cNvPr id="123" name="Google Shape;123;p22"/>
          <p:cNvSpPr txBox="1"/>
          <p:nvPr/>
        </p:nvSpPr>
        <p:spPr>
          <a:xfrm>
            <a:off x="4173000" y="4525225"/>
            <a:ext cx="4659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Old Standard TT"/>
                <a:ea typeface="Old Standard TT"/>
                <a:cs typeface="Old Standard TT"/>
                <a:sym typeface="Old Standard TT"/>
              </a:rPr>
              <a:t>“Sierra Leone Arrests Pastor Who Blamed Islam for 'Every terrorist act in history,”’ The Guardian 27 September 2017, by Cooper Inveen</a:t>
            </a:r>
            <a:endParaRPr sz="1100">
              <a:latin typeface="Old Standard TT"/>
              <a:ea typeface="Old Standard TT"/>
              <a:cs typeface="Old Standard TT"/>
              <a:sym typeface="Old Standard T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Questions to Guide Speech Analysis</a:t>
            </a:r>
            <a:endParaRPr/>
          </a:p>
        </p:txBody>
      </p:sp>
      <p:sp>
        <p:nvSpPr>
          <p:cNvPr id="129" name="Google Shape;129;p23"/>
          <p:cNvSpPr txBox="1"/>
          <p:nvPr>
            <p:ph idx="1" type="body"/>
          </p:nvPr>
        </p:nvSpPr>
        <p:spPr>
          <a:xfrm>
            <a:off x="250950" y="1216700"/>
            <a:ext cx="8642100" cy="36936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935"/>
              <a:buNone/>
            </a:pPr>
            <a:r>
              <a:rPr lang="en" sz="1929"/>
              <a:t>● How should situations of “borderline hate speech” be addressed?</a:t>
            </a:r>
            <a:endParaRPr sz="1929"/>
          </a:p>
          <a:p>
            <a:pPr indent="0" lvl="0" marL="0" rtl="0" algn="l">
              <a:lnSpc>
                <a:spcPct val="95000"/>
              </a:lnSpc>
              <a:spcBef>
                <a:spcPts val="1200"/>
              </a:spcBef>
              <a:spcAft>
                <a:spcPts val="0"/>
              </a:spcAft>
              <a:buSzPts val="935"/>
              <a:buNone/>
            </a:pPr>
            <a:r>
              <a:rPr lang="en" sz="1929"/>
              <a:t>● What “remedial speech” can faith actors produce and promote based on faith traditions?</a:t>
            </a:r>
            <a:endParaRPr sz="1929"/>
          </a:p>
          <a:p>
            <a:pPr indent="0" lvl="0" marL="0" rtl="0" algn="l">
              <a:lnSpc>
                <a:spcPct val="95000"/>
              </a:lnSpc>
              <a:spcBef>
                <a:spcPts val="1200"/>
              </a:spcBef>
              <a:spcAft>
                <a:spcPts val="0"/>
              </a:spcAft>
              <a:buSzPts val="935"/>
              <a:buNone/>
            </a:pPr>
            <a:r>
              <a:rPr lang="en" sz="1929"/>
              <a:t>● What obstacles may limit the role of faith actors in countering hate speech?</a:t>
            </a:r>
            <a:endParaRPr sz="1929"/>
          </a:p>
          <a:p>
            <a:pPr indent="0" lvl="0" marL="0" rtl="0" algn="l">
              <a:lnSpc>
                <a:spcPct val="95000"/>
              </a:lnSpc>
              <a:spcBef>
                <a:spcPts val="1200"/>
              </a:spcBef>
              <a:spcAft>
                <a:spcPts val="0"/>
              </a:spcAft>
              <a:buSzPts val="935"/>
              <a:buNone/>
            </a:pPr>
            <a:r>
              <a:rPr lang="en" sz="1929"/>
              <a:t>● What risks are involved in facing these situations, and how could these risks be mitigated?</a:t>
            </a:r>
            <a:endParaRPr sz="1929"/>
          </a:p>
          <a:p>
            <a:pPr indent="0" lvl="0" marL="0" rtl="0" algn="l">
              <a:lnSpc>
                <a:spcPct val="95000"/>
              </a:lnSpc>
              <a:spcBef>
                <a:spcPts val="1200"/>
              </a:spcBef>
              <a:spcAft>
                <a:spcPts val="0"/>
              </a:spcAft>
              <a:buSzPts val="935"/>
              <a:buNone/>
            </a:pPr>
            <a:r>
              <a:rPr lang="en" sz="1929"/>
              <a:t>● How should faith leaders react when facing a situation of incitement to hatred?</a:t>
            </a:r>
            <a:endParaRPr sz="1929"/>
          </a:p>
          <a:p>
            <a:pPr indent="0" lvl="0" marL="0" rtl="0" algn="l">
              <a:lnSpc>
                <a:spcPct val="95000"/>
              </a:lnSpc>
              <a:spcBef>
                <a:spcPts val="1200"/>
              </a:spcBef>
              <a:spcAft>
                <a:spcPts val="1200"/>
              </a:spcAft>
              <a:buSzPts val="935"/>
              <a:buNone/>
            </a:pPr>
            <a:r>
              <a:rPr lang="en" sz="1929"/>
              <a:t>● Do public authorities welcome civil society or faith-based initiatives in this respect?</a:t>
            </a:r>
            <a:endParaRPr sz="1929"/>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94725" y="36755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Threshold Test:</a:t>
            </a:r>
            <a:endParaRPr/>
          </a:p>
          <a:p>
            <a:pPr indent="0" lvl="0" marL="0" rtl="0" algn="l">
              <a:spcBef>
                <a:spcPts val="0"/>
              </a:spcBef>
              <a:spcAft>
                <a:spcPts val="0"/>
              </a:spcAft>
              <a:buNone/>
            </a:pPr>
            <a:r>
              <a:rPr lang="en" sz="2111"/>
              <a:t>(from the Rabat Plan of Action)</a:t>
            </a:r>
            <a:endParaRPr sz="2111"/>
          </a:p>
        </p:txBody>
      </p:sp>
      <p:sp>
        <p:nvSpPr>
          <p:cNvPr id="67" name="Google Shape;67;p14"/>
          <p:cNvSpPr txBox="1"/>
          <p:nvPr>
            <p:ph idx="1" type="body"/>
          </p:nvPr>
        </p:nvSpPr>
        <p:spPr>
          <a:xfrm>
            <a:off x="5226800" y="1209350"/>
            <a:ext cx="3552300" cy="331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100"/>
              <a:t>1. Context</a:t>
            </a:r>
            <a:endParaRPr sz="2100"/>
          </a:p>
          <a:p>
            <a:pPr indent="0" lvl="0" marL="0" rtl="0" algn="l">
              <a:spcBef>
                <a:spcPts val="1200"/>
              </a:spcBef>
              <a:spcAft>
                <a:spcPts val="0"/>
              </a:spcAft>
              <a:buNone/>
            </a:pPr>
            <a:r>
              <a:rPr lang="en" sz="2100"/>
              <a:t>2. Speaker’s Position</a:t>
            </a:r>
            <a:endParaRPr sz="2100"/>
          </a:p>
          <a:p>
            <a:pPr indent="0" lvl="0" marL="0" rtl="0" algn="l">
              <a:spcBef>
                <a:spcPts val="1200"/>
              </a:spcBef>
              <a:spcAft>
                <a:spcPts val="0"/>
              </a:spcAft>
              <a:buNone/>
            </a:pPr>
            <a:r>
              <a:rPr lang="en" sz="2100"/>
              <a:t>3. Intent</a:t>
            </a:r>
            <a:endParaRPr sz="2100"/>
          </a:p>
          <a:p>
            <a:pPr indent="0" lvl="0" marL="0" rtl="0" algn="l">
              <a:spcBef>
                <a:spcPts val="1200"/>
              </a:spcBef>
              <a:spcAft>
                <a:spcPts val="0"/>
              </a:spcAft>
              <a:buNone/>
            </a:pPr>
            <a:r>
              <a:rPr lang="en" sz="2100"/>
              <a:t>4. Content</a:t>
            </a:r>
            <a:endParaRPr sz="2100"/>
          </a:p>
          <a:p>
            <a:pPr indent="0" lvl="0" marL="0" rtl="0" algn="l">
              <a:spcBef>
                <a:spcPts val="1200"/>
              </a:spcBef>
              <a:spcAft>
                <a:spcPts val="0"/>
              </a:spcAft>
              <a:buNone/>
            </a:pPr>
            <a:r>
              <a:rPr lang="en" sz="2100"/>
              <a:t>5. Extent of Discrimination</a:t>
            </a:r>
            <a:endParaRPr sz="2100"/>
          </a:p>
          <a:p>
            <a:pPr indent="0" lvl="0" marL="0" rtl="0" algn="l">
              <a:spcBef>
                <a:spcPts val="1200"/>
              </a:spcBef>
              <a:spcAft>
                <a:spcPts val="1200"/>
              </a:spcAft>
              <a:buNone/>
            </a:pPr>
            <a:r>
              <a:rPr lang="en" sz="2100"/>
              <a:t>6. Likelihood of Harm</a:t>
            </a:r>
            <a:endParaRPr sz="2100"/>
          </a:p>
        </p:txBody>
      </p:sp>
      <p:pic>
        <p:nvPicPr>
          <p:cNvPr id="68" name="Google Shape;68;p14"/>
          <p:cNvPicPr preferRelativeResize="0"/>
          <p:nvPr/>
        </p:nvPicPr>
        <p:blipFill>
          <a:blip r:embed="rId3">
            <a:alphaModFix/>
          </a:blip>
          <a:stretch>
            <a:fillRect/>
          </a:stretch>
        </p:blipFill>
        <p:spPr>
          <a:xfrm>
            <a:off x="152400" y="2091876"/>
            <a:ext cx="4594175" cy="1689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Threshold Test: 1. Context</a:t>
            </a:r>
            <a:endParaRPr/>
          </a:p>
        </p:txBody>
      </p:sp>
      <p:sp>
        <p:nvSpPr>
          <p:cNvPr id="74" name="Google Shape;74;p15"/>
          <p:cNvSpPr txBox="1"/>
          <p:nvPr/>
        </p:nvSpPr>
        <p:spPr>
          <a:xfrm>
            <a:off x="311700" y="1728050"/>
            <a:ext cx="37293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Old Standard TT"/>
                <a:ea typeface="Old Standard TT"/>
                <a:cs typeface="Old Standard TT"/>
                <a:sym typeface="Old Standard TT"/>
              </a:rPr>
              <a:t>Analysis of the context should place the speech act within the social and political context prevalent at the time the speech was made and disseminated.</a:t>
            </a:r>
            <a:endParaRPr sz="2200">
              <a:latin typeface="Old Standard TT"/>
              <a:ea typeface="Old Standard TT"/>
              <a:cs typeface="Old Standard TT"/>
              <a:sym typeface="Old Standard TT"/>
            </a:endParaRPr>
          </a:p>
        </p:txBody>
      </p:sp>
      <p:pic>
        <p:nvPicPr>
          <p:cNvPr id="75" name="Google Shape;75;p15"/>
          <p:cNvPicPr preferRelativeResize="0"/>
          <p:nvPr/>
        </p:nvPicPr>
        <p:blipFill>
          <a:blip r:embed="rId3">
            <a:alphaModFix/>
          </a:blip>
          <a:stretch>
            <a:fillRect/>
          </a:stretch>
        </p:blipFill>
        <p:spPr>
          <a:xfrm>
            <a:off x="4193400" y="1210625"/>
            <a:ext cx="4754025" cy="3169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94725" y="36755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Threshold Test: </a:t>
            </a:r>
            <a:r>
              <a:rPr lang="en"/>
              <a:t>2. Speaker’s Position</a:t>
            </a:r>
            <a:endParaRPr sz="2111"/>
          </a:p>
        </p:txBody>
      </p:sp>
      <p:sp>
        <p:nvSpPr>
          <p:cNvPr id="81" name="Google Shape;81;p16"/>
          <p:cNvSpPr txBox="1"/>
          <p:nvPr>
            <p:ph idx="1" type="body"/>
          </p:nvPr>
        </p:nvSpPr>
        <p:spPr>
          <a:xfrm>
            <a:off x="4985875" y="1361750"/>
            <a:ext cx="3945600" cy="3313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200"/>
              <a:t>The speaker’s position or status in the society should be considered, specifically the individual’s or organization’s standing in the context of the audience to whom the speech is directed.</a:t>
            </a:r>
            <a:endParaRPr sz="2200"/>
          </a:p>
        </p:txBody>
      </p:sp>
      <p:pic>
        <p:nvPicPr>
          <p:cNvPr id="82" name="Google Shape;82;p16"/>
          <p:cNvPicPr preferRelativeResize="0"/>
          <p:nvPr/>
        </p:nvPicPr>
        <p:blipFill>
          <a:blip r:embed="rId3">
            <a:alphaModFix/>
          </a:blip>
          <a:stretch>
            <a:fillRect/>
          </a:stretch>
        </p:blipFill>
        <p:spPr>
          <a:xfrm>
            <a:off x="152400" y="1514150"/>
            <a:ext cx="4681075" cy="23405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Threshold Test: </a:t>
            </a:r>
            <a:r>
              <a:rPr lang="en"/>
              <a:t>3. Intent</a:t>
            </a:r>
            <a:endParaRPr/>
          </a:p>
        </p:txBody>
      </p:sp>
      <p:sp>
        <p:nvSpPr>
          <p:cNvPr id="88" name="Google Shape;88;p17"/>
          <p:cNvSpPr txBox="1"/>
          <p:nvPr/>
        </p:nvSpPr>
        <p:spPr>
          <a:xfrm>
            <a:off x="311700" y="1499450"/>
            <a:ext cx="4379100" cy="347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Old Standard TT"/>
                <a:ea typeface="Old Standard TT"/>
                <a:cs typeface="Old Standard TT"/>
                <a:sym typeface="Old Standard TT"/>
              </a:rPr>
              <a:t>Intent requires the activation of a triangular relationship between the object, the subject of the speech act, and the audience.</a:t>
            </a:r>
            <a:endParaRPr sz="2200">
              <a:latin typeface="Old Standard TT"/>
              <a:ea typeface="Old Standard TT"/>
              <a:cs typeface="Old Standard TT"/>
              <a:sym typeface="Old Standard TT"/>
            </a:endParaRPr>
          </a:p>
          <a:p>
            <a:pPr indent="0" lvl="0" marL="0" rtl="0" algn="l">
              <a:spcBef>
                <a:spcPts val="0"/>
              </a:spcBef>
              <a:spcAft>
                <a:spcPts val="0"/>
              </a:spcAft>
              <a:buNone/>
            </a:pPr>
            <a:r>
              <a:t/>
            </a:r>
            <a:endParaRPr sz="1800">
              <a:latin typeface="Old Standard TT"/>
              <a:ea typeface="Old Standard TT"/>
              <a:cs typeface="Old Standard TT"/>
              <a:sym typeface="Old Standard TT"/>
            </a:endParaRPr>
          </a:p>
          <a:p>
            <a:pPr indent="0" lvl="0" marL="0" rtl="0" algn="l">
              <a:spcBef>
                <a:spcPts val="0"/>
              </a:spcBef>
              <a:spcAft>
                <a:spcPts val="0"/>
              </a:spcAft>
              <a:buNone/>
            </a:pPr>
            <a:r>
              <a:t/>
            </a:r>
            <a:endParaRPr sz="1800">
              <a:latin typeface="Old Standard TT"/>
              <a:ea typeface="Old Standard TT"/>
              <a:cs typeface="Old Standard TT"/>
              <a:sym typeface="Old Standard TT"/>
            </a:endParaRPr>
          </a:p>
          <a:p>
            <a:pPr indent="0" lvl="0" marL="0" rtl="0" algn="l">
              <a:spcBef>
                <a:spcPts val="0"/>
              </a:spcBef>
              <a:spcAft>
                <a:spcPts val="0"/>
              </a:spcAft>
              <a:buNone/>
            </a:pPr>
            <a:r>
              <a:rPr lang="en" sz="1800">
                <a:latin typeface="Old Standard TT"/>
                <a:ea typeface="Old Standard TT"/>
                <a:cs typeface="Old Standard TT"/>
                <a:sym typeface="Old Standard TT"/>
              </a:rPr>
              <a:t>Under Article 20 of the International Covenant on Civil and Political Rights (ICCPR), negligence and recklessness are not sufficient for an act to be an</a:t>
            </a:r>
            <a:endParaRPr sz="1800">
              <a:latin typeface="Old Standard TT"/>
              <a:ea typeface="Old Standard TT"/>
              <a:cs typeface="Old Standard TT"/>
              <a:sym typeface="Old Standard TT"/>
            </a:endParaRPr>
          </a:p>
          <a:p>
            <a:pPr indent="0" lvl="0" marL="0" rtl="0" algn="l">
              <a:spcBef>
                <a:spcPts val="0"/>
              </a:spcBef>
              <a:spcAft>
                <a:spcPts val="0"/>
              </a:spcAft>
              <a:buNone/>
            </a:pPr>
            <a:r>
              <a:rPr lang="en" sz="1800">
                <a:latin typeface="Old Standard TT"/>
                <a:ea typeface="Old Standard TT"/>
                <a:cs typeface="Old Standard TT"/>
                <a:sym typeface="Old Standard TT"/>
              </a:rPr>
              <a:t>offence.</a:t>
            </a:r>
            <a:endParaRPr sz="1800">
              <a:latin typeface="Old Standard TT"/>
              <a:ea typeface="Old Standard TT"/>
              <a:cs typeface="Old Standard TT"/>
              <a:sym typeface="Old Standard TT"/>
            </a:endParaRPr>
          </a:p>
        </p:txBody>
      </p:sp>
      <p:pic>
        <p:nvPicPr>
          <p:cNvPr id="89" name="Google Shape;89;p17"/>
          <p:cNvPicPr preferRelativeResize="0"/>
          <p:nvPr/>
        </p:nvPicPr>
        <p:blipFill>
          <a:blip r:embed="rId3">
            <a:alphaModFix/>
          </a:blip>
          <a:stretch>
            <a:fillRect/>
          </a:stretch>
        </p:blipFill>
        <p:spPr>
          <a:xfrm>
            <a:off x="5176525" y="1010550"/>
            <a:ext cx="3370950" cy="3370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94725" y="36755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Threshold Test: 4. Content</a:t>
            </a:r>
            <a:endParaRPr sz="2111"/>
          </a:p>
        </p:txBody>
      </p:sp>
      <p:sp>
        <p:nvSpPr>
          <p:cNvPr id="95" name="Google Shape;95;p18"/>
          <p:cNvSpPr txBox="1"/>
          <p:nvPr>
            <p:ph idx="1" type="body"/>
          </p:nvPr>
        </p:nvSpPr>
        <p:spPr>
          <a:xfrm>
            <a:off x="4985875" y="1361750"/>
            <a:ext cx="3945600" cy="3313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200"/>
              <a:t>Content analysis may include the degree to which the speech was provocative and direct, as well as the form, style, nature of arguments deployed in the speech, or the balance struck between arguments deployed.</a:t>
            </a:r>
            <a:endParaRPr sz="2200"/>
          </a:p>
        </p:txBody>
      </p:sp>
      <p:pic>
        <p:nvPicPr>
          <p:cNvPr id="96" name="Google Shape;96;p18"/>
          <p:cNvPicPr preferRelativeResize="0"/>
          <p:nvPr/>
        </p:nvPicPr>
        <p:blipFill>
          <a:blip r:embed="rId3">
            <a:alphaModFix/>
          </a:blip>
          <a:stretch>
            <a:fillRect/>
          </a:stretch>
        </p:blipFill>
        <p:spPr>
          <a:xfrm>
            <a:off x="152400" y="1818950"/>
            <a:ext cx="4681075" cy="19504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Threshold Test: 5. Extent of Discrimination</a:t>
            </a:r>
            <a:endParaRPr/>
          </a:p>
        </p:txBody>
      </p:sp>
      <p:sp>
        <p:nvSpPr>
          <p:cNvPr id="102" name="Google Shape;102;p19"/>
          <p:cNvSpPr txBox="1"/>
          <p:nvPr/>
        </p:nvSpPr>
        <p:spPr>
          <a:xfrm>
            <a:off x="159300" y="1194650"/>
            <a:ext cx="4411200" cy="381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Old Standard TT"/>
                <a:ea typeface="Old Standard TT"/>
                <a:cs typeface="Old Standard TT"/>
                <a:sym typeface="Old Standard TT"/>
              </a:rPr>
              <a:t>Extent includes the reach of the speech act, its public nature, its magnitude, and size of its audience. </a:t>
            </a:r>
            <a:endParaRPr sz="2200">
              <a:latin typeface="Old Standard TT"/>
              <a:ea typeface="Old Standard TT"/>
              <a:cs typeface="Old Standard TT"/>
              <a:sym typeface="Old Standard TT"/>
            </a:endParaRPr>
          </a:p>
          <a:p>
            <a:pPr indent="0" lvl="0" marL="0" rtl="0" algn="l">
              <a:spcBef>
                <a:spcPts val="0"/>
              </a:spcBef>
              <a:spcAft>
                <a:spcPts val="0"/>
              </a:spcAft>
              <a:buNone/>
            </a:pPr>
            <a:r>
              <a:t/>
            </a:r>
            <a:endParaRPr sz="2200">
              <a:latin typeface="Old Standard TT"/>
              <a:ea typeface="Old Standard TT"/>
              <a:cs typeface="Old Standard TT"/>
              <a:sym typeface="Old Standard TT"/>
            </a:endParaRPr>
          </a:p>
          <a:p>
            <a:pPr indent="0" lvl="0" marL="0" rtl="0" algn="l">
              <a:spcBef>
                <a:spcPts val="0"/>
              </a:spcBef>
              <a:spcAft>
                <a:spcPts val="0"/>
              </a:spcAft>
              <a:buNone/>
            </a:pPr>
            <a:r>
              <a:rPr lang="en" sz="1800">
                <a:latin typeface="Old Standard TT"/>
                <a:ea typeface="Old Standard TT"/>
                <a:cs typeface="Old Standard TT"/>
                <a:sym typeface="Old Standard TT"/>
              </a:rPr>
              <a:t>Other elements to consider include what means of dissemination are used, the frequency, the quantity and the extent of the communications, whether the statement is circulated in a restricted environment or widely accessible to the general public (such as on the internet).</a:t>
            </a:r>
            <a:endParaRPr sz="1800">
              <a:latin typeface="Old Standard TT"/>
              <a:ea typeface="Old Standard TT"/>
              <a:cs typeface="Old Standard TT"/>
              <a:sym typeface="Old Standard TT"/>
            </a:endParaRPr>
          </a:p>
        </p:txBody>
      </p:sp>
      <p:pic>
        <p:nvPicPr>
          <p:cNvPr id="103" name="Google Shape;103;p19"/>
          <p:cNvPicPr preferRelativeResize="0"/>
          <p:nvPr/>
        </p:nvPicPr>
        <p:blipFill>
          <a:blip r:embed="rId3">
            <a:alphaModFix/>
          </a:blip>
          <a:stretch>
            <a:fillRect/>
          </a:stretch>
        </p:blipFill>
        <p:spPr>
          <a:xfrm>
            <a:off x="4523200" y="1901700"/>
            <a:ext cx="4411250" cy="1974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94725" y="36755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Threshold Test: 6. Likelihood of Harm</a:t>
            </a:r>
            <a:endParaRPr sz="2111"/>
          </a:p>
        </p:txBody>
      </p:sp>
      <p:sp>
        <p:nvSpPr>
          <p:cNvPr id="109" name="Google Shape;109;p20"/>
          <p:cNvSpPr txBox="1"/>
          <p:nvPr>
            <p:ph idx="1" type="body"/>
          </p:nvPr>
        </p:nvSpPr>
        <p:spPr>
          <a:xfrm>
            <a:off x="4985875" y="1209350"/>
            <a:ext cx="3945600" cy="3313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200"/>
              <a:t>Likelihood establishes a reasonable probability that the speech would succeed in inciting actual action against the target group, recognizing that such causation should be rather direct. Some degree of risk of harm must be identified.</a:t>
            </a:r>
            <a:endParaRPr sz="2200"/>
          </a:p>
        </p:txBody>
      </p:sp>
      <p:pic>
        <p:nvPicPr>
          <p:cNvPr id="110" name="Google Shape;110;p20"/>
          <p:cNvPicPr preferRelativeResize="0"/>
          <p:nvPr/>
        </p:nvPicPr>
        <p:blipFill>
          <a:blip r:embed="rId3">
            <a:alphaModFix/>
          </a:blip>
          <a:stretch>
            <a:fillRect/>
          </a:stretch>
        </p:blipFill>
        <p:spPr>
          <a:xfrm>
            <a:off x="381000" y="1521349"/>
            <a:ext cx="4098775" cy="2732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Speech Analysis Using Threshold Test: Scenario</a:t>
            </a:r>
            <a:endParaRPr/>
          </a:p>
        </p:txBody>
      </p:sp>
      <p:sp>
        <p:nvSpPr>
          <p:cNvPr id="116" name="Google Shape;116;p21"/>
          <p:cNvSpPr txBox="1"/>
          <p:nvPr>
            <p:ph idx="1" type="body"/>
          </p:nvPr>
        </p:nvSpPr>
        <p:spPr>
          <a:xfrm>
            <a:off x="311700" y="1171600"/>
            <a:ext cx="8520600" cy="372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“Nigerian Pastor in Sierra Leone Blames Muslims”</a:t>
            </a:r>
            <a:endParaRPr/>
          </a:p>
          <a:p>
            <a:pPr indent="0" lvl="0" marL="0" rtl="0" algn="l">
              <a:spcBef>
                <a:spcPts val="1200"/>
              </a:spcBef>
              <a:spcAft>
                <a:spcPts val="0"/>
              </a:spcAft>
              <a:buNone/>
            </a:pPr>
            <a:r>
              <a:rPr lang="en"/>
              <a:t>A popular Nigerian Christian pastor was arrested in Sierra Leone for a sermon that incited hatred for Muslims. The pastor told his large evangelical congregation that Islam is “a violent religion of lies and deceit” and claimed that Muslims are responsible for “every terrorist act in the history of the world.”</a:t>
            </a:r>
            <a:endParaRPr/>
          </a:p>
          <a:p>
            <a:pPr indent="0" lvl="0" marL="0" rtl="0" algn="l">
              <a:spcBef>
                <a:spcPts val="1200"/>
              </a:spcBef>
              <a:spcAft>
                <a:spcPts val="1200"/>
              </a:spcAft>
              <a:buNone/>
            </a:pPr>
            <a:r>
              <a:rPr lang="en"/>
              <a:t>Video recordings of his sermon were posted online and quickly went viral. Both Muslim and Christian communities in Sierra Leone condemned the pastor’s comments. The head of Sierra Leone’s criminal investigations department replied that citizens of Sierra Leone are tolerant of other religions and live peaceably. “No one wants that disrupted,” he explained.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