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Old Standard TT"/>
      <p:regular r:id="rId9"/>
      <p:bold r:id="rId10"/>
      <p: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ldStandardTT-italic.fntdata"/><Relationship Id="rId10" Type="http://schemas.openxmlformats.org/officeDocument/2006/relationships/font" Target="fonts/OldStandardTT-bold.fntdata"/><Relationship Id="rId9" Type="http://schemas.openxmlformats.org/officeDocument/2006/relationships/font" Target="fonts/OldStandardT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23ec647c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23ec647c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323ec647cb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323ec647cb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Incitement to Hatred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Unpacking Activity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Module 7</a:t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63150" y="1813250"/>
            <a:ext cx="3022525" cy="3297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94725" y="367550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Unpacking Activity: Guiding Questions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>
            <p:ph idx="1" type="body"/>
          </p:nvPr>
        </p:nvSpPr>
        <p:spPr>
          <a:xfrm>
            <a:off x="3626600" y="980750"/>
            <a:ext cx="5407200" cy="388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1) What is the difference between free speech, hate speech, and incitement to anger within a religious sphere?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2) How might preaching about religion or belief discriminate against other believers or atheists?</a:t>
            </a:r>
            <a:endParaRPr sz="2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100"/>
              <a:t>3) What responsibility do faith actors bear in denouncing hatred that incites violence, discrimination, or hostility?</a:t>
            </a:r>
            <a:endParaRPr sz="2100"/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825" y="1316575"/>
            <a:ext cx="3062176" cy="3062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Unpacking Terms</a:t>
            </a:r>
            <a:endParaRPr/>
          </a:p>
        </p:txBody>
      </p:sp>
      <p:sp>
        <p:nvSpPr>
          <p:cNvPr id="74" name="Google Shape;74;p15"/>
          <p:cNvSpPr txBox="1"/>
          <p:nvPr/>
        </p:nvSpPr>
        <p:spPr>
          <a:xfrm>
            <a:off x="311700" y="1347050"/>
            <a:ext cx="4714800" cy="341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latin typeface="Old Standard TT"/>
                <a:ea typeface="Old Standard TT"/>
                <a:cs typeface="Old Standard TT"/>
                <a:sym typeface="Old Standard TT"/>
              </a:rPr>
              <a:t>Hatred</a:t>
            </a:r>
            <a:r>
              <a:rPr lang="en" sz="2100">
                <a:latin typeface="Old Standard TT"/>
                <a:ea typeface="Old Standard TT"/>
                <a:cs typeface="Old Standard TT"/>
                <a:sym typeface="Old Standard TT"/>
              </a:rPr>
              <a:t> - intense and irrational emotions of opprobrium, enmity and detestation towards the target group.</a:t>
            </a:r>
            <a:endParaRPr sz="21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100">
                <a:latin typeface="Old Standard TT"/>
                <a:ea typeface="Old Standard TT"/>
                <a:cs typeface="Old Standard TT"/>
                <a:sym typeface="Old Standard TT"/>
              </a:rPr>
              <a:t>Incitement</a:t>
            </a:r>
            <a:r>
              <a:rPr lang="en" sz="2100">
                <a:latin typeface="Old Standard TT"/>
                <a:ea typeface="Old Standard TT"/>
                <a:cs typeface="Old Standard TT"/>
                <a:sym typeface="Old Standard TT"/>
              </a:rPr>
              <a:t> - statements about national, racial or religious groups, which create an imminent risk of discrimination, hostility or violence against persons belonging to those groups.</a:t>
            </a:r>
            <a:endParaRPr sz="21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5197975" y="4532375"/>
            <a:ext cx="339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from </a:t>
            </a:r>
            <a:r>
              <a:rPr i="1" lang="en">
                <a:latin typeface="Old Standard TT"/>
                <a:ea typeface="Old Standard TT"/>
                <a:cs typeface="Old Standard TT"/>
                <a:sym typeface="Old Standard TT"/>
              </a:rPr>
              <a:t>One-pager on Incitement to Hatred</a:t>
            </a:r>
            <a:endParaRPr i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0300" y="1363025"/>
            <a:ext cx="3812700" cy="26414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