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Old Standard TT"/>
      <p:regular r:id="rId10"/>
      <p:bold r:id="rId11"/>
      <p: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OldStandardTT-bold.fntdata"/><Relationship Id="rId10" Type="http://schemas.openxmlformats.org/officeDocument/2006/relationships/font" Target="fonts/OldStandardTT-regular.fntdata"/><Relationship Id="rId12" Type="http://schemas.openxmlformats.org/officeDocument/2006/relationships/font" Target="fonts/OldStandardTT-italic.fntdata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323ec647c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323ec647c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323ec647cb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1323ec647cb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3cb89a20cc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13cb89a20cc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" name="Google Shape;12;p2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Google Shape;16;p3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7" name="Google Shape;17;p3"/>
          <p:cNvSpPr txBox="1"/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perback">
    <p:bg>
      <p:bgPr>
        <a:solidFill>
          <a:schemeClr val="accen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ld Standard TT"/>
              <a:buChar char="●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Incitement to Hatred: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Discussion on Intent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Module 7</a:t>
            </a:r>
            <a:endParaRPr/>
          </a:p>
        </p:txBody>
      </p:sp>
      <p:pic>
        <p:nvPicPr>
          <p:cNvPr id="61" name="Google Shape;61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63150" y="1813250"/>
            <a:ext cx="3022525" cy="3297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/>
          <p:nvPr>
            <p:ph type="title"/>
          </p:nvPr>
        </p:nvSpPr>
        <p:spPr>
          <a:xfrm>
            <a:off x="94725" y="367550"/>
            <a:ext cx="8922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</a:t>
            </a:r>
            <a:r>
              <a:rPr lang="en"/>
              <a:t>rom The Camden Principles on Freedom of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Expression and Equality:</a:t>
            </a:r>
            <a:endParaRPr/>
          </a:p>
        </p:txBody>
      </p:sp>
      <p:sp>
        <p:nvSpPr>
          <p:cNvPr id="67" name="Google Shape;67;p14"/>
          <p:cNvSpPr txBox="1"/>
          <p:nvPr>
            <p:ph idx="1" type="body"/>
          </p:nvPr>
        </p:nvSpPr>
        <p:spPr>
          <a:xfrm>
            <a:off x="3736975" y="1615325"/>
            <a:ext cx="5166000" cy="331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“Freedom of expression and equality are mutually supportive rights that play a vital role in safeguarding human </a:t>
            </a:r>
            <a:r>
              <a:rPr b="1" lang="en" sz="2100"/>
              <a:t>dignity</a:t>
            </a:r>
            <a:r>
              <a:rPr lang="en" sz="2100"/>
              <a:t>, ensuring </a:t>
            </a:r>
            <a:r>
              <a:rPr b="1" lang="en" sz="2100"/>
              <a:t>democracy</a:t>
            </a:r>
            <a:r>
              <a:rPr lang="en" sz="2100"/>
              <a:t> and promoting international </a:t>
            </a:r>
            <a:r>
              <a:rPr b="1" lang="en" sz="2100"/>
              <a:t>peace</a:t>
            </a:r>
            <a:r>
              <a:rPr lang="en" sz="2100"/>
              <a:t> and </a:t>
            </a:r>
            <a:r>
              <a:rPr b="1" lang="en" sz="2100"/>
              <a:t>security</a:t>
            </a:r>
            <a:r>
              <a:rPr lang="en" sz="2100"/>
              <a:t>.</a:t>
            </a:r>
            <a:endParaRPr sz="21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100"/>
              <a:t>It is only when coordinated and focused action is taken to promote both freedom of expression and equality that either can effectively be realised.”</a:t>
            </a:r>
            <a:endParaRPr sz="2100"/>
          </a:p>
        </p:txBody>
      </p:sp>
      <p:pic>
        <p:nvPicPr>
          <p:cNvPr id="68" name="Google Shape;68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742750"/>
            <a:ext cx="3432176" cy="25741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 to Guide Discussion</a:t>
            </a:r>
            <a:endParaRPr/>
          </a:p>
        </p:txBody>
      </p:sp>
      <p:sp>
        <p:nvSpPr>
          <p:cNvPr id="74" name="Google Shape;74;p15"/>
          <p:cNvSpPr txBox="1"/>
          <p:nvPr/>
        </p:nvSpPr>
        <p:spPr>
          <a:xfrm>
            <a:off x="216625" y="1081500"/>
            <a:ext cx="4854600" cy="390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latin typeface="Old Standard TT"/>
                <a:ea typeface="Old Standard TT"/>
                <a:cs typeface="Old Standard TT"/>
                <a:sym typeface="Old Standard TT"/>
              </a:rPr>
              <a:t>● Are there religious or cultural minorities within the participant’s community who experience discrimination or exclusion in the name of religion?</a:t>
            </a:r>
            <a:endParaRPr sz="22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latin typeface="Old Standard TT"/>
                <a:ea typeface="Old Standard TT"/>
                <a:cs typeface="Old Standard TT"/>
                <a:sym typeface="Old Standard TT"/>
              </a:rPr>
              <a:t>● What role does culture or family play in this area?</a:t>
            </a:r>
            <a:endParaRPr sz="22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latin typeface="Old Standard TT"/>
                <a:ea typeface="Old Standard TT"/>
                <a:cs typeface="Old Standard TT"/>
                <a:sym typeface="Old Standard TT"/>
              </a:rPr>
              <a:t>● How might a religious or belief statement be misinterpreted by a person from another belief background or culture?</a:t>
            </a:r>
            <a:endParaRPr sz="22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pic>
        <p:nvPicPr>
          <p:cNvPr id="75" name="Google Shape;7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59100" y="1559125"/>
            <a:ext cx="4232500" cy="2379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/>
          <p:nvPr>
            <p:ph type="title"/>
          </p:nvPr>
        </p:nvSpPr>
        <p:spPr>
          <a:xfrm>
            <a:off x="94725" y="367550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 to Guide Discussion</a:t>
            </a:r>
            <a:endParaRPr sz="2111"/>
          </a:p>
        </p:txBody>
      </p:sp>
      <p:sp>
        <p:nvSpPr>
          <p:cNvPr id="81" name="Google Shape;81;p16"/>
          <p:cNvSpPr txBox="1"/>
          <p:nvPr>
            <p:ph idx="1" type="body"/>
          </p:nvPr>
        </p:nvSpPr>
        <p:spPr>
          <a:xfrm>
            <a:off x="3914325" y="980750"/>
            <a:ext cx="5229600" cy="379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● </a:t>
            </a:r>
            <a:r>
              <a:rPr lang="en" sz="2100"/>
              <a:t>Are there religious or cultural minorities within the participant’s community who experience discrimination or exclusion in the name of religion?</a:t>
            </a:r>
            <a:endParaRPr sz="21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200"/>
              <a:t>● </a:t>
            </a:r>
            <a:r>
              <a:rPr lang="en" sz="2100"/>
              <a:t>What role does culture or family play in this area?</a:t>
            </a:r>
            <a:endParaRPr sz="21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200"/>
              <a:t>● </a:t>
            </a:r>
            <a:r>
              <a:rPr lang="en" sz="2100"/>
              <a:t>How might a religious or belief statement be misinterpreted by a person from another belief background or culture?</a:t>
            </a:r>
            <a:endParaRPr sz="2100"/>
          </a:p>
        </p:txBody>
      </p:sp>
      <p:pic>
        <p:nvPicPr>
          <p:cNvPr id="82" name="Google Shape;8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8600" y="1590350"/>
            <a:ext cx="3584225" cy="2559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